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
      <p:font typeface="Playfair Display"/>
      <p:regular r:id="rId36"/>
      <p:bold r:id="rId37"/>
      <p:italic r:id="rId38"/>
      <p:boldItalic r:id="rId39"/>
    </p:embeddedFont>
    <p:embeddedFont>
      <p:font typeface="Alegreya SemiBold"/>
      <p:regular r:id="rId40"/>
      <p:bold r:id="rId41"/>
      <p:italic r:id="rId42"/>
      <p:boldItalic r:id="rId43"/>
    </p:embeddedFont>
    <p:embeddedFont>
      <p:font typeface="Montserrat"/>
      <p:regular r:id="rId44"/>
      <p:bold r:id="rId45"/>
      <p:italic r:id="rId46"/>
      <p:boldItalic r:id="rId47"/>
    </p:embeddedFont>
    <p:embeddedFont>
      <p:font typeface="Old Standard TT"/>
      <p:regular r:id="rId48"/>
      <p:bold r:id="rId49"/>
      <p:italic r:id="rId50"/>
    </p:embeddedFont>
    <p:embeddedFont>
      <p:font typeface="Ultra"/>
      <p:regular r:id="rId51"/>
    </p:embeddedFont>
    <p:embeddedFont>
      <p:font typeface="Merriweather"/>
      <p:regular r:id="rId52"/>
      <p:bold r:id="rId53"/>
      <p:italic r:id="rId54"/>
      <p:boldItalic r:id="rId55"/>
    </p:embeddedFont>
    <p:embeddedFont>
      <p:font typeface="Playfair Display Black"/>
      <p:bold r:id="rId56"/>
      <p:boldItalic r:id="rId57"/>
    </p:embeddedFont>
    <p:embeddedFont>
      <p:font typeface="Alegreya"/>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legreyaSemiBold-regular.fntdata"/><Relationship Id="rId42" Type="http://schemas.openxmlformats.org/officeDocument/2006/relationships/font" Target="fonts/AlegreyaSemiBold-italic.fntdata"/><Relationship Id="rId41" Type="http://schemas.openxmlformats.org/officeDocument/2006/relationships/font" Target="fonts/AlegreyaSemiBold-bold.fntdata"/><Relationship Id="rId44" Type="http://schemas.openxmlformats.org/officeDocument/2006/relationships/font" Target="fonts/Montserrat-regular.fntdata"/><Relationship Id="rId43" Type="http://schemas.openxmlformats.org/officeDocument/2006/relationships/font" Target="fonts/AlegreyaSemiBold-boldItalic.fntdata"/><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ldStandardTT-regular.fntdata"/><Relationship Id="rId47" Type="http://schemas.openxmlformats.org/officeDocument/2006/relationships/font" Target="fonts/Montserrat-boldItalic.fntdata"/><Relationship Id="rId49" Type="http://schemas.openxmlformats.org/officeDocument/2006/relationships/font" Target="fonts/OldStandardT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PlayfairDisplay-bold.fntdata"/><Relationship Id="rId36" Type="http://schemas.openxmlformats.org/officeDocument/2006/relationships/font" Target="fonts/PlayfairDisplay-regular.fntdata"/><Relationship Id="rId39" Type="http://schemas.openxmlformats.org/officeDocument/2006/relationships/font" Target="fonts/PlayfairDisplay-boldItalic.fntdata"/><Relationship Id="rId38" Type="http://schemas.openxmlformats.org/officeDocument/2006/relationships/font" Target="fonts/PlayfairDisplay-italic.fntdata"/><Relationship Id="rId61" Type="http://schemas.openxmlformats.org/officeDocument/2006/relationships/font" Target="fonts/Alegreya-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Alegreya-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Ultra-regular.fntdata"/><Relationship Id="rId50" Type="http://schemas.openxmlformats.org/officeDocument/2006/relationships/font" Target="fonts/OldStandardTT-italic.fntdata"/><Relationship Id="rId53" Type="http://schemas.openxmlformats.org/officeDocument/2006/relationships/font" Target="fonts/Merriweather-bold.fntdata"/><Relationship Id="rId52" Type="http://schemas.openxmlformats.org/officeDocument/2006/relationships/font" Target="fonts/Merriweather-regular.fntdata"/><Relationship Id="rId11" Type="http://schemas.openxmlformats.org/officeDocument/2006/relationships/slide" Target="slides/slide6.xml"/><Relationship Id="rId55" Type="http://schemas.openxmlformats.org/officeDocument/2006/relationships/font" Target="fonts/Merriweather-boldItalic.fntdata"/><Relationship Id="rId10" Type="http://schemas.openxmlformats.org/officeDocument/2006/relationships/slide" Target="slides/slide5.xml"/><Relationship Id="rId54" Type="http://schemas.openxmlformats.org/officeDocument/2006/relationships/font" Target="fonts/Merriweather-italic.fntdata"/><Relationship Id="rId13" Type="http://schemas.openxmlformats.org/officeDocument/2006/relationships/slide" Target="slides/slide8.xml"/><Relationship Id="rId57" Type="http://schemas.openxmlformats.org/officeDocument/2006/relationships/font" Target="fonts/PlayfairDisplayBlack-boldItalic.fntdata"/><Relationship Id="rId12" Type="http://schemas.openxmlformats.org/officeDocument/2006/relationships/slide" Target="slides/slide7.xml"/><Relationship Id="rId56" Type="http://schemas.openxmlformats.org/officeDocument/2006/relationships/font" Target="fonts/PlayfairDisplayBlack-bold.fntdata"/><Relationship Id="rId15" Type="http://schemas.openxmlformats.org/officeDocument/2006/relationships/slide" Target="slides/slide10.xml"/><Relationship Id="rId59" Type="http://schemas.openxmlformats.org/officeDocument/2006/relationships/font" Target="fonts/Alegreya-bold.fntdata"/><Relationship Id="rId14" Type="http://schemas.openxmlformats.org/officeDocument/2006/relationships/slide" Target="slides/slide9.xml"/><Relationship Id="rId58" Type="http://schemas.openxmlformats.org/officeDocument/2006/relationships/font" Target="fonts/Alegreya-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0370ec1e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0370ec1e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Willie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132691a47d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132691a47d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11ced44448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11ced4444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Maxime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32691a47d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32691a47d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Maxime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2ce48296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2ce48296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Margaux</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370ec1eab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0370ec1eab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Margaux</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Let's take a quick look at the evolution of the gantt chart since the last deliverable. We can see that we have managed to finish some tasks in the given time. </a:t>
            </a:r>
            <a:r>
              <a:rPr lang="fr">
                <a:solidFill>
                  <a:schemeClr val="dk1"/>
                </a:solidFill>
              </a:rPr>
              <a:t>However, with the first tests on the shredder after the Christmas holidays, we realized that the engine was unable to shred ABS pieces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2ce482969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2ce482969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Margaux</a:t>
            </a:r>
            <a:endParaRPr>
              <a:solidFill>
                <a:schemeClr val="dk1"/>
              </a:solidFill>
            </a:endParaRPr>
          </a:p>
          <a:p>
            <a:pPr indent="0" lvl="0" marL="0" rtl="0" algn="just">
              <a:lnSpc>
                <a:spcPct val="115000"/>
              </a:lnSpc>
              <a:spcBef>
                <a:spcPts val="1200"/>
              </a:spcBef>
              <a:spcAft>
                <a:spcPts val="1200"/>
              </a:spcAft>
              <a:buClr>
                <a:schemeClr val="dk1"/>
              </a:buClr>
              <a:buSzPts val="1100"/>
              <a:buFont typeface="Arial"/>
              <a:buNone/>
            </a:pPr>
            <a:r>
              <a:rPr lang="fr">
                <a:solidFill>
                  <a:schemeClr val="dk1"/>
                </a:solidFill>
              </a:rPr>
              <a:t>This problem was written in the risk analysis but it turned out that the criticality had been underestimated as can be seen in the risk analysis extract.</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12ce48296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12ce48296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Margaux</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This problem had an important impact on our gantt chart as we started to have delays on critical path tasks</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11ced4444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11ced4444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Margaux</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fr">
                <a:solidFill>
                  <a:schemeClr val="dk1"/>
                </a:solidFill>
              </a:rPr>
              <a:t>2 weeks ago, we decided to have a talk with the whole group about these delays which resulted in major modifications of the gantt and therefore a new revision. We refocused the objectives, and the decision that came out of our talk was to concentrate on the shredder until the end of the project and to give up the idea of being able to present a working prototype of the hot press. We have therefore replaced task</a:t>
            </a:r>
            <a:r>
              <a:rPr b="1" lang="fr">
                <a:solidFill>
                  <a:schemeClr val="dk1"/>
                </a:solidFill>
              </a:rPr>
              <a:t> N "Improvement of the press"</a:t>
            </a:r>
            <a:r>
              <a:rPr lang="fr">
                <a:solidFill>
                  <a:schemeClr val="dk1"/>
                </a:solidFill>
              </a:rPr>
              <a:t> of the Gantt revision 2 with </a:t>
            </a:r>
            <a:r>
              <a:rPr b="1" lang="fr">
                <a:solidFill>
                  <a:schemeClr val="dk1"/>
                </a:solidFill>
              </a:rPr>
              <a:t>"Hot press state of the art". </a:t>
            </a:r>
            <a:r>
              <a:rPr lang="fr">
                <a:solidFill>
                  <a:schemeClr val="dk1"/>
                </a:solidFill>
              </a:rPr>
              <a:t>Another change was to create a new task: </a:t>
            </a:r>
            <a:r>
              <a:rPr b="1" lang="fr">
                <a:solidFill>
                  <a:schemeClr val="dk1"/>
                </a:solidFill>
              </a:rPr>
              <a:t>'Shredder supply chain'</a:t>
            </a:r>
            <a:r>
              <a:rPr lang="fr">
                <a:solidFill>
                  <a:schemeClr val="dk1"/>
                </a:solidFill>
              </a:rPr>
              <a:t>. For the next few weeks, we will focus on improving the shredder and writing open source documents on the github site.</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2ce482969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2ce482969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Louis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0370ec1ea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0370ec1ea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Louis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0370ec1ea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0370ec1ea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Willie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2ce48296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12ce48296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Maxime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067f172a8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067f172a8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Maxime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67f172a8d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067f172a8d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Maxime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12ce48296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12ce48296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Maxime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12ce482969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12ce482969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Maxime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12ce482969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12ce482969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Maxime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132691a47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132691a47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Maxime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67f172a8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67f172a8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Willie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2ce48296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2ce48296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William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370ec1ea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370ec1ea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William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2ce48296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2ce48296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32691a47d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132691a47d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32691a47d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32691a47d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0370ec1eab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0370ec1eab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21.jpg"/><Relationship Id="rId7"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20.png"/><Relationship Id="rId7"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26.png"/></Relationships>
</file>

<file path=ppt/slides/_rels/slide13.xml.rels><?xml version="1.0" encoding="UTF-8" standalone="yes"?><Relationships xmlns="http://schemas.openxmlformats.org/package/2006/relationships"><Relationship Id="rId11" Type="http://schemas.openxmlformats.org/officeDocument/2006/relationships/hyperlink" Target="https://docs.google.com/document/d/1l438wbFWBD0L_Ng7LYgYoLduotkkSzETCQxH193j9Gk/edit#heading=h.vtr739p3ze4x" TargetMode="External"/><Relationship Id="rId10" Type="http://schemas.openxmlformats.org/officeDocument/2006/relationships/hyperlink" Target="https://docs.google.com/document/d/1l438wbFWBD0L_Ng7LYgYoLduotkkSzETCQxH193j9Gk/edit#heading=h.vtr739p3ze4x" TargetMode="External"/><Relationship Id="rId13" Type="http://schemas.openxmlformats.org/officeDocument/2006/relationships/image" Target="../media/image3.png"/><Relationship Id="rId12" Type="http://schemas.openxmlformats.org/officeDocument/2006/relationships/hyperlink" Target="https://docs.google.com/document/d/1l438wbFWBD0L_Ng7LYgYoLduotkkSzETCQxH193j9Gk/edit#heading=h.lhv3bx8kf9fw" TargetMode="External"/><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hyperlink" Target="https://docs.google.com/document/d/1l438wbFWBD0L_Ng7LYgYoLduotkkSzETCQxH193j9Gk/edit#heading=h.7i4q9stetgtu" TargetMode="External"/><Relationship Id="rId15" Type="http://schemas.openxmlformats.org/officeDocument/2006/relationships/hyperlink" Target="https://docs.google.com/document/d/1l438wbFWBD0L_Ng7LYgYoLduotkkSzETCQxH193j9Gk/edit#heading=h.53rg2d3j2ts9" TargetMode="External"/><Relationship Id="rId14" Type="http://schemas.openxmlformats.org/officeDocument/2006/relationships/hyperlink" Target="https://docs.google.com/document/d/1l438wbFWBD0L_Ng7LYgYoLduotkkSzETCQxH193j9Gk/edit#heading=h.u8z8277xpx2h" TargetMode="External"/><Relationship Id="rId5" Type="http://schemas.openxmlformats.org/officeDocument/2006/relationships/image" Target="../media/image5.png"/><Relationship Id="rId6" Type="http://schemas.openxmlformats.org/officeDocument/2006/relationships/hyperlink" Target="https://docs.google.com/document/d/1l438wbFWBD0L_Ng7LYgYoLduotkkSzETCQxH193j9Gk/edit#heading=h.1mahjmlgwi3b" TargetMode="External"/><Relationship Id="rId7" Type="http://schemas.openxmlformats.org/officeDocument/2006/relationships/image" Target="../media/image1.png"/><Relationship Id="rId8"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hyperlink" Target="https://docs.google.com/document/d/1l438wbFWBD0L_Ng7LYgYoLduotkkSzETCQxH193j9Gk/edit#heading=h.lhv3bx8kf9fw" TargetMode="External"/><Relationship Id="rId13" Type="http://schemas.openxmlformats.org/officeDocument/2006/relationships/hyperlink" Target="https://docs.google.com/document/d/1l438wbFWBD0L_Ng7LYgYoLduotkkSzETCQxH193j9Gk/edit#heading=h.53rg2d3j2ts9" TargetMode="External"/><Relationship Id="rId12" Type="http://schemas.openxmlformats.org/officeDocument/2006/relationships/hyperlink" Target="https://docs.google.com/document/d/1l438wbFWBD0L_Ng7LYgYoLduotkkSzETCQxH193j9Gk/edit#heading=h.u8z8277xpx2h" TargetMode="External"/><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hyperlink" Target="https://docs.google.com/document/d/1l438wbFWBD0L_Ng7LYgYoLduotkkSzETCQxH193j9Gk/edit#heading=h.7i4q9stetgtu" TargetMode="External"/><Relationship Id="rId15" Type="http://schemas.openxmlformats.org/officeDocument/2006/relationships/hyperlink" Target="https://docs.google.com/document/d/1l438wbFWBD0L_Ng7LYgYoLduotkkSzETCQxH193j9Gk/edit#heading=h.vtr739p3ze4x" TargetMode="External"/><Relationship Id="rId14" Type="http://schemas.openxmlformats.org/officeDocument/2006/relationships/hyperlink" Target="https://docs.google.com/document/d/1l438wbFWBD0L_Ng7LYgYoLduotkkSzETCQxH193j9Gk/edit#heading=h.vtr739p3ze4x" TargetMode="External"/><Relationship Id="rId5" Type="http://schemas.openxmlformats.org/officeDocument/2006/relationships/image" Target="../media/image5.png"/><Relationship Id="rId6" Type="http://schemas.openxmlformats.org/officeDocument/2006/relationships/hyperlink" Target="https://docs.google.com/document/d/1l438wbFWBD0L_Ng7LYgYoLduotkkSzETCQxH193j9Gk/edit#heading=h.1mahjmlgwi3b" TargetMode="External"/><Relationship Id="rId7" Type="http://schemas.openxmlformats.org/officeDocument/2006/relationships/image" Target="../media/image1.png"/><Relationship Id="rId8"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34.png"/><Relationship Id="rId7" Type="http://schemas.openxmlformats.org/officeDocument/2006/relationships/hyperlink" Target="https://docs.google.com/spreadsheets/d/18o8vKLldMno5jiXbUUZbx3Ocs_Q6Qh4J/edit#gid=2011768120" TargetMode="External"/></Relationships>
</file>

<file path=ppt/slides/_rels/slide2.xml.rels><?xml version="1.0" encoding="UTF-8" standalone="yes"?><Relationships xmlns="http://schemas.openxmlformats.org/package/2006/relationships"><Relationship Id="rId11" Type="http://schemas.openxmlformats.org/officeDocument/2006/relationships/hyperlink" Target="https://docs.google.com/document/d/1l438wbFWBD0L_Ng7LYgYoLduotkkSzETCQxH193j9Gk/edit#heading=h.53rg2d3j2ts9" TargetMode="External"/><Relationship Id="rId10" Type="http://schemas.openxmlformats.org/officeDocument/2006/relationships/hyperlink" Target="https://docs.google.com/document/d/1l438wbFWBD0L_Ng7LYgYoLduotkkSzETCQxH193j9Gk/edit#heading=h.u8z8277xpx2h" TargetMode="External"/><Relationship Id="rId13" Type="http://schemas.openxmlformats.org/officeDocument/2006/relationships/hyperlink" Target="https://docs.google.com/document/d/1l438wbFWBD0L_Ng7LYgYoLduotkkSzETCQxH193j9Gk/edit#heading=h.vtr739p3ze4x" TargetMode="External"/><Relationship Id="rId12" Type="http://schemas.openxmlformats.org/officeDocument/2006/relationships/hyperlink" Target="https://docs.google.com/document/d/1l438wbFWBD0L_Ng7LYgYoLduotkkSzETCQxH193j9Gk/edit#heading=h.vtr739p3ze4x" TargetMode="External"/><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hyperlink" Target="https://docs.google.com/document/d/1l438wbFWBD0L_Ng7LYgYoLduotkkSzETCQxH193j9Gk/edit#heading=h.7i4q9stetgtu" TargetMode="External"/><Relationship Id="rId15" Type="http://schemas.openxmlformats.org/officeDocument/2006/relationships/image" Target="../media/image3.png"/><Relationship Id="rId14" Type="http://schemas.openxmlformats.org/officeDocument/2006/relationships/hyperlink" Target="https://docs.google.com/document/d/1l438wbFWBD0L_Ng7LYgYoLduotkkSzETCQxH193j9Gk/edit#heading=h.lhv3bx8kf9fw" TargetMode="External"/><Relationship Id="rId5" Type="http://schemas.openxmlformats.org/officeDocument/2006/relationships/image" Target="../media/image5.png"/><Relationship Id="rId6" Type="http://schemas.openxmlformats.org/officeDocument/2006/relationships/hyperlink" Target="https://docs.google.com/document/d/1l438wbFWBD0L_Ng7LYgYoLduotkkSzETCQxH193j9Gk/edit#heading=h.1mahjmlgwi3b" TargetMode="External"/><Relationship Id="rId7" Type="http://schemas.openxmlformats.org/officeDocument/2006/relationships/image" Target="../media/image1.pn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1" Type="http://schemas.openxmlformats.org/officeDocument/2006/relationships/hyperlink" Target="https://docs.google.com/document/d/1l438wbFWBD0L_Ng7LYgYoLduotkkSzETCQxH193j9Gk/edit#heading=h.u8z8277xpx2h" TargetMode="External"/><Relationship Id="rId10" Type="http://schemas.openxmlformats.org/officeDocument/2006/relationships/image" Target="../media/image3.png"/><Relationship Id="rId13" Type="http://schemas.openxmlformats.org/officeDocument/2006/relationships/hyperlink" Target="https://docs.google.com/document/d/1l438wbFWBD0L_Ng7LYgYoLduotkkSzETCQxH193j9Gk/edit#heading=h.vtr739p3ze4x" TargetMode="External"/><Relationship Id="rId12" Type="http://schemas.openxmlformats.org/officeDocument/2006/relationships/hyperlink" Target="https://docs.google.com/document/d/1l438wbFWBD0L_Ng7LYgYoLduotkkSzETCQxH193j9Gk/edit#heading=h.53rg2d3j2ts9" TargetMode="External"/><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hyperlink" Target="https://docs.google.com/document/d/1l438wbFWBD0L_Ng7LYgYoLduotkkSzETCQxH193j9Gk/edit#heading=h.7i4q9stetgtu" TargetMode="External"/><Relationship Id="rId15" Type="http://schemas.openxmlformats.org/officeDocument/2006/relationships/hyperlink" Target="https://docs.google.com/document/d/1l438wbFWBD0L_Ng7LYgYoLduotkkSzETCQxH193j9Gk/edit#heading=h.lhv3bx8kf9fw" TargetMode="External"/><Relationship Id="rId14" Type="http://schemas.openxmlformats.org/officeDocument/2006/relationships/hyperlink" Target="https://docs.google.com/document/d/1l438wbFWBD0L_Ng7LYgYoLduotkkSzETCQxH193j9Gk/edit#heading=h.vtr739p3ze4x" TargetMode="External"/><Relationship Id="rId5" Type="http://schemas.openxmlformats.org/officeDocument/2006/relationships/image" Target="../media/image5.png"/><Relationship Id="rId6" Type="http://schemas.openxmlformats.org/officeDocument/2006/relationships/hyperlink" Target="https://docs.google.com/document/d/1l438wbFWBD0L_Ng7LYgYoLduotkkSzETCQxH193j9Gk/edit#heading=h.1mahjmlgwi3b" TargetMode="External"/><Relationship Id="rId7" Type="http://schemas.openxmlformats.org/officeDocument/2006/relationships/image" Target="../media/image1.png"/><Relationship Id="rId8"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27.png"/><Relationship Id="rId7" Type="http://schemas.openxmlformats.org/officeDocument/2006/relationships/image" Target="../media/image24.png"/><Relationship Id="rId8"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36.png"/><Relationship Id="rId7"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28.png"/><Relationship Id="rId7"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9.png"/></Relationships>
</file>

<file path=ppt/slides/_rels/slide4.xml.rels><?xml version="1.0" encoding="UTF-8" standalone="yes"?><Relationships xmlns="http://schemas.openxmlformats.org/package/2006/relationships"><Relationship Id="rId11" Type="http://schemas.openxmlformats.org/officeDocument/2006/relationships/hyperlink" Target="https://docs.google.com/document/d/1l438wbFWBD0L_Ng7LYgYoLduotkkSzETCQxH193j9Gk/edit#heading=h.53rg2d3j2ts9" TargetMode="External"/><Relationship Id="rId10" Type="http://schemas.openxmlformats.org/officeDocument/2006/relationships/hyperlink" Target="https://docs.google.com/document/d/1l438wbFWBD0L_Ng7LYgYoLduotkkSzETCQxH193j9Gk/edit#heading=h.u8z8277xpx2h" TargetMode="External"/><Relationship Id="rId13" Type="http://schemas.openxmlformats.org/officeDocument/2006/relationships/hyperlink" Target="https://docs.google.com/document/d/1l438wbFWBD0L_Ng7LYgYoLduotkkSzETCQxH193j9Gk/edit#heading=h.vtr739p3ze4x" TargetMode="External"/><Relationship Id="rId12" Type="http://schemas.openxmlformats.org/officeDocument/2006/relationships/hyperlink" Target="https://docs.google.com/document/d/1l438wbFWBD0L_Ng7LYgYoLduotkkSzETCQxH193j9Gk/edit#heading=h.vtr739p3ze4x" TargetMode="External"/><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hyperlink" Target="https://docs.google.com/document/d/1l438wbFWBD0L_Ng7LYgYoLduotkkSzETCQxH193j9Gk/edit#heading=h.7i4q9stetgtu" TargetMode="External"/><Relationship Id="rId15" Type="http://schemas.openxmlformats.org/officeDocument/2006/relationships/image" Target="../media/image3.png"/><Relationship Id="rId14" Type="http://schemas.openxmlformats.org/officeDocument/2006/relationships/hyperlink" Target="https://docs.google.com/document/d/1l438wbFWBD0L_Ng7LYgYoLduotkkSzETCQxH193j9Gk/edit#heading=h.lhv3bx8kf9fw" TargetMode="External"/><Relationship Id="rId5" Type="http://schemas.openxmlformats.org/officeDocument/2006/relationships/image" Target="../media/image5.png"/><Relationship Id="rId6" Type="http://schemas.openxmlformats.org/officeDocument/2006/relationships/hyperlink" Target="https://docs.google.com/document/d/1l438wbFWBD0L_Ng7LYgYoLduotkkSzETCQxH193j9Gk/edit#heading=h.1mahjmlgwi3b" TargetMode="External"/><Relationship Id="rId7" Type="http://schemas.openxmlformats.org/officeDocument/2006/relationships/image" Target="../media/image1.png"/><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14.jpg"/><Relationship Id="rId8" Type="http://schemas.openxmlformats.org/officeDocument/2006/relationships/image" Target="../media/image37.png"/></Relationships>
</file>

<file path=ppt/slides/_rels/slide6.xml.rels><?xml version="1.0" encoding="UTF-8" standalone="yes"?><Relationships xmlns="http://schemas.openxmlformats.org/package/2006/relationships"><Relationship Id="rId11" Type="http://schemas.openxmlformats.org/officeDocument/2006/relationships/hyperlink" Target="https://docs.google.com/document/d/1l438wbFWBD0L_Ng7LYgYoLduotkkSzETCQxH193j9Gk/edit#heading=h.vtr739p3ze4x" TargetMode="External"/><Relationship Id="rId10" Type="http://schemas.openxmlformats.org/officeDocument/2006/relationships/hyperlink" Target="https://docs.google.com/document/d/1l438wbFWBD0L_Ng7LYgYoLduotkkSzETCQxH193j9Gk/edit#heading=h.53rg2d3j2ts9" TargetMode="External"/><Relationship Id="rId13" Type="http://schemas.openxmlformats.org/officeDocument/2006/relationships/hyperlink" Target="https://docs.google.com/document/d/1l438wbFWBD0L_Ng7LYgYoLduotkkSzETCQxH193j9Gk/edit#heading=h.lhv3bx8kf9fw" TargetMode="External"/><Relationship Id="rId12" Type="http://schemas.openxmlformats.org/officeDocument/2006/relationships/hyperlink" Target="https://docs.google.com/document/d/1l438wbFWBD0L_Ng7LYgYoLduotkkSzETCQxH193j9Gk/edit#heading=h.vtr739p3ze4x" TargetMode="External"/><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hyperlink" Target="https://docs.google.com/document/d/1l438wbFWBD0L_Ng7LYgYoLduotkkSzETCQxH193j9Gk/edit#heading=h.7i4q9stetgtu" TargetMode="External"/><Relationship Id="rId15" Type="http://schemas.openxmlformats.org/officeDocument/2006/relationships/hyperlink" Target="https://docs.google.com/document/d/1l438wbFWBD0L_Ng7LYgYoLduotkkSzETCQxH193j9Gk/edit#heading=h.u8z8277xpx2h" TargetMode="External"/><Relationship Id="rId1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hyperlink" Target="https://docs.google.com/document/d/1l438wbFWBD0L_Ng7LYgYoLduotkkSzETCQxH193j9Gk/edit#heading=h.1mahjmlgwi3b" TargetMode="External"/><Relationship Id="rId7" Type="http://schemas.openxmlformats.org/officeDocument/2006/relationships/image" Target="../media/image1.png"/><Relationship Id="rId8"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16.jpg"/><Relationship Id="rId7"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11.png"/><Relationship Id="rId7"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13.png"/><Relationship Id="rId7" Type="http://schemas.openxmlformats.org/officeDocument/2006/relationships/image" Target="../media/image18.png"/><Relationship Id="rId8"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2640825" y="4575400"/>
            <a:ext cx="6080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 sz="1500">
                <a:latin typeface="Old Standard TT"/>
                <a:ea typeface="Old Standard TT"/>
                <a:cs typeface="Old Standard TT"/>
                <a:sym typeface="Old Standard TT"/>
              </a:rPr>
              <a:t>Mardi 8 Février - Jalon L2</a:t>
            </a:r>
            <a:endParaRPr i="1" sz="1500">
              <a:latin typeface="Old Standard TT"/>
              <a:ea typeface="Old Standard TT"/>
              <a:cs typeface="Old Standard TT"/>
              <a:sym typeface="Old Standard TT"/>
            </a:endParaRPr>
          </a:p>
        </p:txBody>
      </p:sp>
      <p:pic>
        <p:nvPicPr>
          <p:cNvPr id="55" name="Google Shape;55;p13"/>
          <p:cNvPicPr preferRelativeResize="0"/>
          <p:nvPr/>
        </p:nvPicPr>
        <p:blipFill>
          <a:blip r:embed="rId4">
            <a:alphaModFix/>
          </a:blip>
          <a:stretch>
            <a:fillRect/>
          </a:stretch>
        </p:blipFill>
        <p:spPr>
          <a:xfrm>
            <a:off x="121750" y="114600"/>
            <a:ext cx="1782126" cy="707401"/>
          </a:xfrm>
          <a:prstGeom prst="rect">
            <a:avLst/>
          </a:prstGeom>
          <a:noFill/>
          <a:ln>
            <a:noFill/>
          </a:ln>
        </p:spPr>
      </p:pic>
      <p:cxnSp>
        <p:nvCxnSpPr>
          <p:cNvPr id="56" name="Google Shape;56;p13"/>
          <p:cNvCxnSpPr/>
          <p:nvPr/>
        </p:nvCxnSpPr>
        <p:spPr>
          <a:xfrm>
            <a:off x="4560900" y="1981200"/>
            <a:ext cx="0" cy="349200"/>
          </a:xfrm>
          <a:prstGeom prst="straightConnector1">
            <a:avLst/>
          </a:prstGeom>
          <a:noFill/>
          <a:ln cap="flat" cmpd="sng" w="9525">
            <a:solidFill>
              <a:srgbClr val="BFBFBF"/>
            </a:solidFill>
            <a:prstDash val="solid"/>
            <a:round/>
            <a:headEnd len="med" w="med" type="none"/>
            <a:tailEnd len="med" w="med" type="none"/>
          </a:ln>
        </p:spPr>
      </p:cxnSp>
      <p:cxnSp>
        <p:nvCxnSpPr>
          <p:cNvPr id="57" name="Google Shape;57;p13"/>
          <p:cNvCxnSpPr/>
          <p:nvPr/>
        </p:nvCxnSpPr>
        <p:spPr>
          <a:xfrm>
            <a:off x="4560900" y="2330400"/>
            <a:ext cx="1124100" cy="0"/>
          </a:xfrm>
          <a:prstGeom prst="straightConnector1">
            <a:avLst/>
          </a:prstGeom>
          <a:noFill/>
          <a:ln cap="flat" cmpd="sng" w="9525">
            <a:solidFill>
              <a:srgbClr val="BFBFBF"/>
            </a:solidFill>
            <a:prstDash val="solid"/>
            <a:round/>
            <a:headEnd len="med" w="med" type="none"/>
            <a:tailEnd len="med" w="med" type="none"/>
          </a:ln>
        </p:spPr>
      </p:cxnSp>
      <p:cxnSp>
        <p:nvCxnSpPr>
          <p:cNvPr id="58" name="Google Shape;58;p13"/>
          <p:cNvCxnSpPr>
            <a:stCxn id="59" idx="2"/>
          </p:cNvCxnSpPr>
          <p:nvPr/>
        </p:nvCxnSpPr>
        <p:spPr>
          <a:xfrm>
            <a:off x="629475" y="2571750"/>
            <a:ext cx="0" cy="616500"/>
          </a:xfrm>
          <a:prstGeom prst="straightConnector1">
            <a:avLst/>
          </a:prstGeom>
          <a:noFill/>
          <a:ln cap="flat" cmpd="sng" w="9525">
            <a:solidFill>
              <a:srgbClr val="BFBFBF"/>
            </a:solidFill>
            <a:prstDash val="solid"/>
            <a:round/>
            <a:headEnd len="med" w="med" type="none"/>
            <a:tailEnd len="med" w="med" type="none"/>
          </a:ln>
        </p:spPr>
      </p:cxnSp>
      <p:sp>
        <p:nvSpPr>
          <p:cNvPr id="60" name="Google Shape;60;p13"/>
          <p:cNvSpPr txBox="1"/>
          <p:nvPr>
            <p:ph idx="12" type="sldNum"/>
          </p:nvPr>
        </p:nvSpPr>
        <p:spPr>
          <a:xfrm>
            <a:off x="8503150" y="4749900"/>
            <a:ext cx="6408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fr" sz="1200">
                <a:latin typeface="Ultra"/>
                <a:ea typeface="Ultra"/>
                <a:cs typeface="Ultra"/>
                <a:sym typeface="Ultra"/>
              </a:rPr>
              <a:t>‹#›</a:t>
            </a:fld>
            <a:endParaRPr b="1" sz="1200">
              <a:latin typeface="Ultra"/>
              <a:ea typeface="Ultra"/>
              <a:cs typeface="Ultra"/>
              <a:sym typeface="Ultra"/>
            </a:endParaRPr>
          </a:p>
        </p:txBody>
      </p:sp>
      <p:sp>
        <p:nvSpPr>
          <p:cNvPr id="61" name="Google Shape;61;p13"/>
          <p:cNvSpPr/>
          <p:nvPr/>
        </p:nvSpPr>
        <p:spPr>
          <a:xfrm>
            <a:off x="3332025" y="2863075"/>
            <a:ext cx="4360505" cy="41549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OPEN SOURCE PLASTIC</a:t>
            </a:r>
          </a:p>
        </p:txBody>
      </p:sp>
      <p:sp>
        <p:nvSpPr>
          <p:cNvPr id="62" name="Google Shape;62;p13"/>
          <p:cNvSpPr/>
          <p:nvPr/>
        </p:nvSpPr>
        <p:spPr>
          <a:xfrm>
            <a:off x="3619100" y="3467750"/>
            <a:ext cx="3786362" cy="41550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RECYCLING MACHINE</a:t>
            </a:r>
          </a:p>
        </p:txBody>
      </p:sp>
      <p:cxnSp>
        <p:nvCxnSpPr>
          <p:cNvPr id="63" name="Google Shape;63;p13"/>
          <p:cNvCxnSpPr/>
          <p:nvPr/>
        </p:nvCxnSpPr>
        <p:spPr>
          <a:xfrm>
            <a:off x="3431025" y="2722575"/>
            <a:ext cx="41625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64" name="Google Shape;64;p13"/>
          <p:cNvCxnSpPr/>
          <p:nvPr/>
        </p:nvCxnSpPr>
        <p:spPr>
          <a:xfrm>
            <a:off x="3431025" y="4017975"/>
            <a:ext cx="41625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65" name="Google Shape;65;p13"/>
          <p:cNvCxnSpPr/>
          <p:nvPr/>
        </p:nvCxnSpPr>
        <p:spPr>
          <a:xfrm>
            <a:off x="5680875" y="2324700"/>
            <a:ext cx="0" cy="393000"/>
          </a:xfrm>
          <a:prstGeom prst="straightConnector1">
            <a:avLst/>
          </a:prstGeom>
          <a:noFill/>
          <a:ln cap="flat" cmpd="sng" w="9525">
            <a:solidFill>
              <a:srgbClr val="BFBFBF"/>
            </a:solidFill>
            <a:prstDash val="solid"/>
            <a:round/>
            <a:headEnd len="med" w="med" type="none"/>
            <a:tailEnd len="med" w="med" type="none"/>
          </a:ln>
        </p:spPr>
      </p:cxnSp>
      <p:cxnSp>
        <p:nvCxnSpPr>
          <p:cNvPr id="66" name="Google Shape;66;p13"/>
          <p:cNvCxnSpPr/>
          <p:nvPr/>
        </p:nvCxnSpPr>
        <p:spPr>
          <a:xfrm flipH="1">
            <a:off x="5676975" y="4017975"/>
            <a:ext cx="3900" cy="411300"/>
          </a:xfrm>
          <a:prstGeom prst="straightConnector1">
            <a:avLst/>
          </a:prstGeom>
          <a:noFill/>
          <a:ln cap="flat" cmpd="sng" w="9525">
            <a:solidFill>
              <a:srgbClr val="BFBFBF"/>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pic>
        <p:nvPicPr>
          <p:cNvPr id="215" name="Google Shape;215;p22"/>
          <p:cNvPicPr preferRelativeResize="0"/>
          <p:nvPr/>
        </p:nvPicPr>
        <p:blipFill>
          <a:blip r:embed="rId4">
            <a:alphaModFix/>
          </a:blip>
          <a:stretch>
            <a:fillRect/>
          </a:stretch>
        </p:blipFill>
        <p:spPr>
          <a:xfrm>
            <a:off x="7523325" y="175500"/>
            <a:ext cx="1274375" cy="505849"/>
          </a:xfrm>
          <a:prstGeom prst="rect">
            <a:avLst/>
          </a:prstGeom>
          <a:noFill/>
          <a:ln>
            <a:noFill/>
          </a:ln>
        </p:spPr>
      </p:pic>
      <p:pic>
        <p:nvPicPr>
          <p:cNvPr id="216" name="Google Shape;216;p22"/>
          <p:cNvPicPr preferRelativeResize="0"/>
          <p:nvPr/>
        </p:nvPicPr>
        <p:blipFill rotWithShape="1">
          <a:blip r:embed="rId5">
            <a:alphaModFix/>
          </a:blip>
          <a:srcRect b="0" l="6191" r="-9" t="0"/>
          <a:stretch/>
        </p:blipFill>
        <p:spPr>
          <a:xfrm>
            <a:off x="404824" y="780050"/>
            <a:ext cx="698900" cy="393599"/>
          </a:xfrm>
          <a:prstGeom prst="rect">
            <a:avLst/>
          </a:prstGeom>
          <a:noFill/>
          <a:ln>
            <a:noFill/>
          </a:ln>
        </p:spPr>
      </p:pic>
      <p:sp>
        <p:nvSpPr>
          <p:cNvPr id="217" name="Google Shape;217;p22"/>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sp>
        <p:nvSpPr>
          <p:cNvPr id="218" name="Google Shape;218;p22"/>
          <p:cNvSpPr txBox="1"/>
          <p:nvPr/>
        </p:nvSpPr>
        <p:spPr>
          <a:xfrm>
            <a:off x="226950" y="258875"/>
            <a:ext cx="8690100" cy="461700"/>
          </a:xfrm>
          <a:prstGeom prst="rect">
            <a:avLst/>
          </a:prstGeom>
          <a:noFill/>
          <a:ln>
            <a:noFill/>
          </a:ln>
        </p:spPr>
        <p:txBody>
          <a:bodyPr anchorCtr="0" anchor="t" bIns="91425" lIns="91425" spcFirstLastPara="1" rIns="91425" wrap="square" tIns="91425">
            <a:spAutoFit/>
          </a:bodyPr>
          <a:lstStyle/>
          <a:p>
            <a:pPr indent="-342900" lvl="0" marL="457200" rtl="0" algn="ctr">
              <a:spcBef>
                <a:spcPts val="0"/>
              </a:spcBef>
              <a:spcAft>
                <a:spcPts val="0"/>
              </a:spcAft>
              <a:buSzPts val="1800"/>
              <a:buFont typeface="Merriweather"/>
              <a:buAutoNum type="alphaUcPeriod" startAt="3"/>
            </a:pPr>
            <a:r>
              <a:rPr lang="fr" sz="1800">
                <a:latin typeface="Alegreya SemiBold"/>
                <a:ea typeface="Alegreya SemiBold"/>
                <a:cs typeface="Alegreya SemiBold"/>
                <a:sym typeface="Alegreya SemiBold"/>
              </a:rPr>
              <a:t>CURRENT DEVELOPMENTS - SHREDDER</a:t>
            </a:r>
            <a:endParaRPr sz="1800">
              <a:latin typeface="Alegreya SemiBold"/>
              <a:ea typeface="Alegreya SemiBold"/>
              <a:cs typeface="Alegreya SemiBold"/>
              <a:sym typeface="Alegreya SemiBold"/>
            </a:endParaRPr>
          </a:p>
        </p:txBody>
      </p:sp>
      <p:pic>
        <p:nvPicPr>
          <p:cNvPr id="219" name="Google Shape;219;p22"/>
          <p:cNvPicPr preferRelativeResize="0"/>
          <p:nvPr/>
        </p:nvPicPr>
        <p:blipFill rotWithShape="1">
          <a:blip r:embed="rId6">
            <a:alphaModFix/>
          </a:blip>
          <a:srcRect b="26799" l="24282" r="51882" t="19569"/>
          <a:stretch/>
        </p:blipFill>
        <p:spPr>
          <a:xfrm rot="5400000">
            <a:off x="3942151" y="-90049"/>
            <a:ext cx="1259700" cy="3779123"/>
          </a:xfrm>
          <a:prstGeom prst="rect">
            <a:avLst/>
          </a:prstGeom>
          <a:noFill/>
          <a:ln>
            <a:noFill/>
          </a:ln>
        </p:spPr>
      </p:pic>
      <p:sp>
        <p:nvSpPr>
          <p:cNvPr id="220" name="Google Shape;220;p22"/>
          <p:cNvSpPr txBox="1"/>
          <p:nvPr/>
        </p:nvSpPr>
        <p:spPr>
          <a:xfrm>
            <a:off x="333438" y="2445950"/>
            <a:ext cx="8098200" cy="369300"/>
          </a:xfrm>
          <a:prstGeom prst="rect">
            <a:avLst/>
          </a:prstGeom>
          <a:noFill/>
          <a:ln>
            <a:noFill/>
          </a:ln>
        </p:spPr>
        <p:txBody>
          <a:bodyPr anchorCtr="0" anchor="t" bIns="91425" lIns="91425" spcFirstLastPara="1" rIns="91425" wrap="square" tIns="91425">
            <a:spAutoFit/>
          </a:bodyPr>
          <a:lstStyle/>
          <a:p>
            <a:pPr indent="457200" lvl="0" marL="0" rtl="0" algn="ctr">
              <a:lnSpc>
                <a:spcPct val="115000"/>
              </a:lnSpc>
              <a:spcBef>
                <a:spcPts val="1200"/>
              </a:spcBef>
              <a:spcAft>
                <a:spcPts val="1200"/>
              </a:spcAft>
              <a:buNone/>
            </a:pPr>
            <a:r>
              <a:rPr b="1" lang="fr" sz="1200">
                <a:solidFill>
                  <a:schemeClr val="dk1"/>
                </a:solidFill>
              </a:rPr>
              <a:t> 2.2 kW three-phase Siemens Motor- 7.33 N.m for N= 2865 rpm. </a:t>
            </a:r>
            <a:endParaRPr b="1" sz="1200">
              <a:solidFill>
                <a:schemeClr val="dk1"/>
              </a:solidFill>
            </a:endParaRPr>
          </a:p>
        </p:txBody>
      </p:sp>
      <p:sp>
        <p:nvSpPr>
          <p:cNvPr id="221" name="Google Shape;221;p22"/>
          <p:cNvSpPr txBox="1"/>
          <p:nvPr/>
        </p:nvSpPr>
        <p:spPr>
          <a:xfrm>
            <a:off x="2064450" y="681350"/>
            <a:ext cx="50151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fr" sz="1300">
                <a:solidFill>
                  <a:schemeClr val="dk1"/>
                </a:solidFill>
              </a:rPr>
              <a:t>Transmission choice</a:t>
            </a:r>
            <a:endParaRPr b="1" sz="1600"/>
          </a:p>
        </p:txBody>
      </p:sp>
      <p:sp>
        <p:nvSpPr>
          <p:cNvPr id="222" name="Google Shape;222;p22"/>
          <p:cNvSpPr txBox="1"/>
          <p:nvPr/>
        </p:nvSpPr>
        <p:spPr>
          <a:xfrm>
            <a:off x="333450" y="2815250"/>
            <a:ext cx="8477100" cy="1196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fr">
                <a:solidFill>
                  <a:schemeClr val="dk1"/>
                </a:solidFill>
              </a:rPr>
              <a:t>If we take a ratio of 1/40 :</a:t>
            </a:r>
            <a:endParaRPr b="1">
              <a:solidFill>
                <a:schemeClr val="dk1"/>
              </a:solidFill>
            </a:endParaRPr>
          </a:p>
          <a:p>
            <a:pPr indent="-304800" lvl="0" marL="457200" rtl="0" algn="just">
              <a:lnSpc>
                <a:spcPct val="115000"/>
              </a:lnSpc>
              <a:spcBef>
                <a:spcPts val="1200"/>
              </a:spcBef>
              <a:spcAft>
                <a:spcPts val="0"/>
              </a:spcAft>
              <a:buClr>
                <a:schemeClr val="dk1"/>
              </a:buClr>
              <a:buSzPts val="1200"/>
              <a:buChar char="-"/>
            </a:pPr>
            <a:r>
              <a:rPr lang="fr" sz="1200">
                <a:solidFill>
                  <a:schemeClr val="dk1"/>
                </a:solidFill>
                <a:highlight>
                  <a:srgbClr val="FDFDFD"/>
                </a:highlight>
              </a:rPr>
              <a:t>Output speed at the gearbox is</a:t>
            </a:r>
            <a:r>
              <a:rPr b="1" lang="fr" sz="1200">
                <a:solidFill>
                  <a:schemeClr val="dk1"/>
                </a:solidFill>
                <a:highlight>
                  <a:srgbClr val="FDFDFD"/>
                </a:highlight>
              </a:rPr>
              <a:t> 70 rpm</a:t>
            </a:r>
            <a:r>
              <a:rPr lang="fr" sz="1200">
                <a:solidFill>
                  <a:schemeClr val="dk1"/>
                </a:solidFill>
                <a:highlight>
                  <a:srgbClr val="FDFDFD"/>
                </a:highlight>
              </a:rPr>
              <a:t> </a:t>
            </a:r>
            <a:br>
              <a:rPr lang="fr" sz="1200">
                <a:solidFill>
                  <a:schemeClr val="dk1"/>
                </a:solidFill>
                <a:highlight>
                  <a:srgbClr val="FDFDFD"/>
                </a:highlight>
              </a:rPr>
            </a:br>
            <a:r>
              <a:rPr lang="fr" sz="1200">
                <a:solidFill>
                  <a:schemeClr val="dk1"/>
                </a:solidFill>
                <a:highlight>
                  <a:srgbClr val="FDFDFD"/>
                </a:highlight>
              </a:rPr>
              <a:t>(which is the value recommended by the precious plastic community)</a:t>
            </a:r>
            <a:endParaRPr sz="1200">
              <a:solidFill>
                <a:schemeClr val="dk1"/>
              </a:solidFill>
              <a:highlight>
                <a:srgbClr val="FDFDFD"/>
              </a:highlight>
            </a:endParaRPr>
          </a:p>
          <a:p>
            <a:pPr indent="-304800" lvl="0" marL="457200" rtl="0" algn="just">
              <a:lnSpc>
                <a:spcPct val="115000"/>
              </a:lnSpc>
              <a:spcBef>
                <a:spcPts val="0"/>
              </a:spcBef>
              <a:spcAft>
                <a:spcPts val="0"/>
              </a:spcAft>
              <a:buClr>
                <a:schemeClr val="dk1"/>
              </a:buClr>
              <a:buSzPts val="1200"/>
              <a:buChar char="-"/>
            </a:pPr>
            <a:r>
              <a:rPr lang="fr" sz="1200">
                <a:solidFill>
                  <a:schemeClr val="dk1"/>
                </a:solidFill>
                <a:highlight>
                  <a:srgbClr val="FDFDFD"/>
                </a:highlight>
              </a:rPr>
              <a:t>The output torque would be </a:t>
            </a:r>
            <a:r>
              <a:rPr b="1" lang="fr" sz="1200">
                <a:solidFill>
                  <a:schemeClr val="dk1"/>
                </a:solidFill>
                <a:highlight>
                  <a:srgbClr val="FDFDFD"/>
                </a:highlight>
              </a:rPr>
              <a:t>293 N.m </a:t>
            </a:r>
            <a:endParaRPr b="1">
              <a:solidFill>
                <a:schemeClr val="dk1"/>
              </a:solidFill>
            </a:endParaRPr>
          </a:p>
        </p:txBody>
      </p:sp>
      <p:sp>
        <p:nvSpPr>
          <p:cNvPr id="223" name="Google Shape;223;p22"/>
          <p:cNvSpPr/>
          <p:nvPr/>
        </p:nvSpPr>
        <p:spPr>
          <a:xfrm>
            <a:off x="3687300" y="4248400"/>
            <a:ext cx="1683300" cy="4617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Clr>
                <a:schemeClr val="dk1"/>
              </a:buClr>
              <a:buSzPts val="1100"/>
              <a:buFont typeface="Arial"/>
              <a:buNone/>
            </a:pPr>
            <a:r>
              <a:rPr b="1" lang="fr" sz="1200">
                <a:solidFill>
                  <a:schemeClr val="dk1"/>
                </a:solidFill>
                <a:highlight>
                  <a:srgbClr val="FDFDFD"/>
                </a:highlight>
              </a:rPr>
              <a:t>160 &lt; </a:t>
            </a:r>
            <a:r>
              <a:rPr b="1" lang="fr" sz="1200" u="sng">
                <a:solidFill>
                  <a:schemeClr val="dk1"/>
                </a:solidFill>
                <a:highlight>
                  <a:srgbClr val="FDFDFD"/>
                </a:highlight>
              </a:rPr>
              <a:t>293</a:t>
            </a:r>
            <a:r>
              <a:rPr b="1" lang="fr" sz="1200">
                <a:solidFill>
                  <a:schemeClr val="dk1"/>
                </a:solidFill>
                <a:highlight>
                  <a:srgbClr val="FDFDFD"/>
                </a:highlight>
              </a:rPr>
              <a:t> &lt; 460</a:t>
            </a:r>
            <a:endParaRPr/>
          </a:p>
        </p:txBody>
      </p:sp>
      <p:pic>
        <p:nvPicPr>
          <p:cNvPr id="224" name="Google Shape;224;p22"/>
          <p:cNvPicPr preferRelativeResize="0"/>
          <p:nvPr/>
        </p:nvPicPr>
        <p:blipFill>
          <a:blip r:embed="rId7">
            <a:alphaModFix/>
          </a:blip>
          <a:stretch>
            <a:fillRect/>
          </a:stretch>
        </p:blipFill>
        <p:spPr>
          <a:xfrm>
            <a:off x="6461575" y="2904972"/>
            <a:ext cx="2348975" cy="1844928"/>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pic>
        <p:nvPicPr>
          <p:cNvPr id="229" name="Google Shape;229;p23"/>
          <p:cNvPicPr preferRelativeResize="0"/>
          <p:nvPr/>
        </p:nvPicPr>
        <p:blipFill>
          <a:blip r:embed="rId4">
            <a:alphaModFix/>
          </a:blip>
          <a:stretch>
            <a:fillRect/>
          </a:stretch>
        </p:blipFill>
        <p:spPr>
          <a:xfrm>
            <a:off x="7523325" y="175500"/>
            <a:ext cx="1274375" cy="505849"/>
          </a:xfrm>
          <a:prstGeom prst="rect">
            <a:avLst/>
          </a:prstGeom>
          <a:noFill/>
          <a:ln>
            <a:noFill/>
          </a:ln>
        </p:spPr>
      </p:pic>
      <p:pic>
        <p:nvPicPr>
          <p:cNvPr id="230" name="Google Shape;230;p23"/>
          <p:cNvPicPr preferRelativeResize="0"/>
          <p:nvPr/>
        </p:nvPicPr>
        <p:blipFill rotWithShape="1">
          <a:blip r:embed="rId5">
            <a:alphaModFix/>
          </a:blip>
          <a:srcRect b="0" l="6191" r="-9" t="0"/>
          <a:stretch/>
        </p:blipFill>
        <p:spPr>
          <a:xfrm>
            <a:off x="404824" y="780050"/>
            <a:ext cx="698900" cy="393599"/>
          </a:xfrm>
          <a:prstGeom prst="rect">
            <a:avLst/>
          </a:prstGeom>
          <a:noFill/>
          <a:ln>
            <a:noFill/>
          </a:ln>
        </p:spPr>
      </p:pic>
      <p:sp>
        <p:nvSpPr>
          <p:cNvPr id="231" name="Google Shape;231;p23"/>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sp>
        <p:nvSpPr>
          <p:cNvPr id="232" name="Google Shape;232;p23"/>
          <p:cNvSpPr txBox="1"/>
          <p:nvPr/>
        </p:nvSpPr>
        <p:spPr>
          <a:xfrm>
            <a:off x="6166675" y="2145900"/>
            <a:ext cx="20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3" name="Google Shape;233;p23"/>
          <p:cNvSpPr txBox="1"/>
          <p:nvPr/>
        </p:nvSpPr>
        <p:spPr>
          <a:xfrm>
            <a:off x="226950" y="258875"/>
            <a:ext cx="8690100" cy="461700"/>
          </a:xfrm>
          <a:prstGeom prst="rect">
            <a:avLst/>
          </a:prstGeom>
          <a:noFill/>
          <a:ln>
            <a:noFill/>
          </a:ln>
        </p:spPr>
        <p:txBody>
          <a:bodyPr anchorCtr="0" anchor="t" bIns="91425" lIns="91425" spcFirstLastPara="1" rIns="91425" wrap="square" tIns="91425">
            <a:spAutoFit/>
          </a:bodyPr>
          <a:lstStyle/>
          <a:p>
            <a:pPr indent="-342900" lvl="0" marL="457200" rtl="0" algn="ctr">
              <a:spcBef>
                <a:spcPts val="0"/>
              </a:spcBef>
              <a:spcAft>
                <a:spcPts val="0"/>
              </a:spcAft>
              <a:buSzPts val="1800"/>
              <a:buFont typeface="Merriweather"/>
              <a:buAutoNum type="alphaUcPeriod" startAt="3"/>
            </a:pPr>
            <a:r>
              <a:rPr lang="fr" sz="1800">
                <a:latin typeface="Alegreya SemiBold"/>
                <a:ea typeface="Alegreya SemiBold"/>
                <a:cs typeface="Alegreya SemiBold"/>
                <a:sym typeface="Alegreya SemiBold"/>
              </a:rPr>
              <a:t>CURRENT DEVELOPMENTS - ELECTRICAL PART</a:t>
            </a:r>
            <a:endParaRPr sz="1800">
              <a:latin typeface="Alegreya SemiBold"/>
              <a:ea typeface="Alegreya SemiBold"/>
              <a:cs typeface="Alegreya SemiBold"/>
              <a:sym typeface="Alegreya SemiBold"/>
            </a:endParaRPr>
          </a:p>
        </p:txBody>
      </p:sp>
      <p:pic>
        <p:nvPicPr>
          <p:cNvPr id="234" name="Google Shape;234;p23"/>
          <p:cNvPicPr preferRelativeResize="0"/>
          <p:nvPr/>
        </p:nvPicPr>
        <p:blipFill rotWithShape="1">
          <a:blip r:embed="rId6">
            <a:alphaModFix/>
          </a:blip>
          <a:srcRect b="5900" l="10564" r="26554" t="9447"/>
          <a:stretch/>
        </p:blipFill>
        <p:spPr>
          <a:xfrm>
            <a:off x="4762942" y="1064575"/>
            <a:ext cx="3587808" cy="3014350"/>
          </a:xfrm>
          <a:prstGeom prst="rect">
            <a:avLst/>
          </a:prstGeom>
          <a:noFill/>
          <a:ln cap="flat" cmpd="sng" w="9525">
            <a:solidFill>
              <a:schemeClr val="dk2"/>
            </a:solidFill>
            <a:prstDash val="solid"/>
            <a:miter lim="8000"/>
            <a:headEnd len="sm" w="sm" type="none"/>
            <a:tailEnd len="sm" w="sm" type="none"/>
          </a:ln>
        </p:spPr>
      </p:pic>
      <p:pic>
        <p:nvPicPr>
          <p:cNvPr id="235" name="Google Shape;235;p23"/>
          <p:cNvPicPr preferRelativeResize="0"/>
          <p:nvPr/>
        </p:nvPicPr>
        <p:blipFill>
          <a:blip r:embed="rId7">
            <a:alphaModFix/>
          </a:blip>
          <a:stretch>
            <a:fillRect/>
          </a:stretch>
        </p:blipFill>
        <p:spPr>
          <a:xfrm>
            <a:off x="1225250" y="1064575"/>
            <a:ext cx="3014350" cy="3014350"/>
          </a:xfrm>
          <a:prstGeom prst="rect">
            <a:avLst/>
          </a:prstGeom>
          <a:noFill/>
          <a:ln cap="flat" cmpd="sng" w="9525">
            <a:solidFill>
              <a:schemeClr val="dk2"/>
            </a:solidFill>
            <a:prstDash val="solid"/>
            <a:round/>
            <a:headEnd len="sm" w="sm" type="none"/>
            <a:tailEnd len="sm" w="sm" type="none"/>
          </a:ln>
        </p:spPr>
      </p:pic>
      <p:sp>
        <p:nvSpPr>
          <p:cNvPr id="236" name="Google Shape;236;p23"/>
          <p:cNvSpPr/>
          <p:nvPr/>
        </p:nvSpPr>
        <p:spPr>
          <a:xfrm>
            <a:off x="1225225" y="4137650"/>
            <a:ext cx="3014400" cy="3048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fr" sz="1200">
                <a:solidFill>
                  <a:srgbClr val="666666"/>
                </a:solidFill>
                <a:latin typeface="Montserrat"/>
                <a:ea typeface="Montserrat"/>
                <a:cs typeface="Montserrat"/>
                <a:sym typeface="Montserrat"/>
              </a:rPr>
              <a:t>Converter</a:t>
            </a:r>
            <a:endParaRPr/>
          </a:p>
        </p:txBody>
      </p:sp>
      <p:sp>
        <p:nvSpPr>
          <p:cNvPr id="237" name="Google Shape;237;p23"/>
          <p:cNvSpPr/>
          <p:nvPr/>
        </p:nvSpPr>
        <p:spPr>
          <a:xfrm>
            <a:off x="4762950" y="4137650"/>
            <a:ext cx="3587700" cy="3048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fr" sz="1200">
                <a:solidFill>
                  <a:srgbClr val="666666"/>
                </a:solidFill>
                <a:latin typeface="Montserrat"/>
                <a:ea typeface="Montserrat"/>
                <a:cs typeface="Montserrat"/>
                <a:sym typeface="Montserrat"/>
              </a:rPr>
              <a:t>wiring diagram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pic>
        <p:nvPicPr>
          <p:cNvPr id="242" name="Google Shape;242;p24"/>
          <p:cNvPicPr preferRelativeResize="0"/>
          <p:nvPr/>
        </p:nvPicPr>
        <p:blipFill>
          <a:blip r:embed="rId4">
            <a:alphaModFix/>
          </a:blip>
          <a:stretch>
            <a:fillRect/>
          </a:stretch>
        </p:blipFill>
        <p:spPr>
          <a:xfrm>
            <a:off x="7523325" y="175500"/>
            <a:ext cx="1274375" cy="505849"/>
          </a:xfrm>
          <a:prstGeom prst="rect">
            <a:avLst/>
          </a:prstGeom>
          <a:noFill/>
          <a:ln>
            <a:noFill/>
          </a:ln>
        </p:spPr>
      </p:pic>
      <p:pic>
        <p:nvPicPr>
          <p:cNvPr id="243" name="Google Shape;243;p24"/>
          <p:cNvPicPr preferRelativeResize="0"/>
          <p:nvPr/>
        </p:nvPicPr>
        <p:blipFill rotWithShape="1">
          <a:blip r:embed="rId5">
            <a:alphaModFix/>
          </a:blip>
          <a:srcRect b="0" l="6191" r="-9" t="0"/>
          <a:stretch/>
        </p:blipFill>
        <p:spPr>
          <a:xfrm>
            <a:off x="404824" y="780050"/>
            <a:ext cx="698900" cy="393599"/>
          </a:xfrm>
          <a:prstGeom prst="rect">
            <a:avLst/>
          </a:prstGeom>
          <a:noFill/>
          <a:ln>
            <a:noFill/>
          </a:ln>
        </p:spPr>
      </p:pic>
      <p:sp>
        <p:nvSpPr>
          <p:cNvPr id="244" name="Google Shape;244;p24"/>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sp>
        <p:nvSpPr>
          <p:cNvPr id="245" name="Google Shape;245;p24"/>
          <p:cNvSpPr txBox="1"/>
          <p:nvPr/>
        </p:nvSpPr>
        <p:spPr>
          <a:xfrm>
            <a:off x="6166675" y="2145900"/>
            <a:ext cx="20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6" name="Google Shape;246;p24"/>
          <p:cNvSpPr txBox="1"/>
          <p:nvPr/>
        </p:nvSpPr>
        <p:spPr>
          <a:xfrm>
            <a:off x="226950" y="258875"/>
            <a:ext cx="8690100" cy="461700"/>
          </a:xfrm>
          <a:prstGeom prst="rect">
            <a:avLst/>
          </a:prstGeom>
          <a:noFill/>
          <a:ln>
            <a:noFill/>
          </a:ln>
        </p:spPr>
        <p:txBody>
          <a:bodyPr anchorCtr="0" anchor="t" bIns="91425" lIns="91425" spcFirstLastPara="1" rIns="91425" wrap="square" tIns="91425">
            <a:spAutoFit/>
          </a:bodyPr>
          <a:lstStyle/>
          <a:p>
            <a:pPr indent="-342900" lvl="0" marL="457200" rtl="0" algn="ctr">
              <a:spcBef>
                <a:spcPts val="0"/>
              </a:spcBef>
              <a:spcAft>
                <a:spcPts val="0"/>
              </a:spcAft>
              <a:buSzPts val="1800"/>
              <a:buFont typeface="Merriweather"/>
              <a:buAutoNum type="alphaUcPeriod" startAt="3"/>
            </a:pPr>
            <a:r>
              <a:rPr lang="fr" sz="1800">
                <a:latin typeface="Alegreya SemiBold"/>
                <a:ea typeface="Alegreya SemiBold"/>
                <a:cs typeface="Alegreya SemiBold"/>
                <a:sym typeface="Alegreya SemiBold"/>
              </a:rPr>
              <a:t>CURRENT DEVELOPMENTS - CAD</a:t>
            </a:r>
            <a:endParaRPr sz="1800">
              <a:latin typeface="Alegreya SemiBold"/>
              <a:ea typeface="Alegreya SemiBold"/>
              <a:cs typeface="Alegreya SemiBold"/>
              <a:sym typeface="Alegreya SemiBold"/>
            </a:endParaRPr>
          </a:p>
        </p:txBody>
      </p:sp>
      <p:pic>
        <p:nvPicPr>
          <p:cNvPr id="247" name="Google Shape;247;p24"/>
          <p:cNvPicPr preferRelativeResize="0"/>
          <p:nvPr/>
        </p:nvPicPr>
        <p:blipFill rotWithShape="1">
          <a:blip r:embed="rId6">
            <a:alphaModFix/>
          </a:blip>
          <a:srcRect b="0" l="36378" r="27907" t="11606"/>
          <a:stretch/>
        </p:blipFill>
        <p:spPr>
          <a:xfrm>
            <a:off x="2821325" y="681350"/>
            <a:ext cx="3501338" cy="4280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25"/>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sp>
        <p:nvSpPr>
          <p:cNvPr id="253" name="Google Shape;253;p25"/>
          <p:cNvSpPr/>
          <p:nvPr/>
        </p:nvSpPr>
        <p:spPr>
          <a:xfrm>
            <a:off x="-703375" y="967275"/>
            <a:ext cx="2080200" cy="3684900"/>
          </a:xfrm>
          <a:prstGeom prst="arc">
            <a:avLst>
              <a:gd fmla="val 15986920" name="adj1"/>
              <a:gd fmla="val 5602777" name="adj2"/>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5"/>
          <p:cNvSpPr/>
          <p:nvPr/>
        </p:nvSpPr>
        <p:spPr>
          <a:xfrm>
            <a:off x="501550" y="4221075"/>
            <a:ext cx="548700" cy="492600"/>
          </a:xfrm>
          <a:prstGeom prst="ellipse">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
          <p:cNvSpPr/>
          <p:nvPr/>
        </p:nvSpPr>
        <p:spPr>
          <a:xfrm>
            <a:off x="902250" y="3654788"/>
            <a:ext cx="548700" cy="492600"/>
          </a:xfrm>
          <a:prstGeom prst="ellipse">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a:off x="1115325" y="2977575"/>
            <a:ext cx="548700" cy="505800"/>
          </a:xfrm>
          <a:prstGeom prst="ellipse">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
          <p:cNvSpPr/>
          <p:nvPr/>
        </p:nvSpPr>
        <p:spPr>
          <a:xfrm>
            <a:off x="1059650" y="2233373"/>
            <a:ext cx="548700" cy="505800"/>
          </a:xfrm>
          <a:prstGeom prst="ellipse">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5"/>
          <p:cNvSpPr/>
          <p:nvPr/>
        </p:nvSpPr>
        <p:spPr>
          <a:xfrm>
            <a:off x="902250" y="1552338"/>
            <a:ext cx="548700" cy="505800"/>
          </a:xfrm>
          <a:prstGeom prst="ellipse">
            <a:avLst/>
          </a:prstGeom>
          <a:solidFill>
            <a:srgbClr val="6FA8DC"/>
          </a:solid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25"/>
          <p:cNvPicPr preferRelativeResize="0"/>
          <p:nvPr/>
        </p:nvPicPr>
        <p:blipFill>
          <a:blip r:embed="rId4">
            <a:alphaModFix/>
          </a:blip>
          <a:stretch>
            <a:fillRect/>
          </a:stretch>
        </p:blipFill>
        <p:spPr>
          <a:xfrm>
            <a:off x="7523325" y="175500"/>
            <a:ext cx="1274375" cy="505849"/>
          </a:xfrm>
          <a:prstGeom prst="rect">
            <a:avLst/>
          </a:prstGeom>
          <a:noFill/>
          <a:ln>
            <a:noFill/>
          </a:ln>
        </p:spPr>
      </p:pic>
      <p:sp>
        <p:nvSpPr>
          <p:cNvPr id="260" name="Google Shape;260;p25"/>
          <p:cNvSpPr/>
          <p:nvPr/>
        </p:nvSpPr>
        <p:spPr>
          <a:xfrm>
            <a:off x="501550" y="955350"/>
            <a:ext cx="548700" cy="492600"/>
          </a:xfrm>
          <a:prstGeom prst="ellipse">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25"/>
          <p:cNvPicPr preferRelativeResize="0"/>
          <p:nvPr/>
        </p:nvPicPr>
        <p:blipFill>
          <a:blip r:embed="rId5">
            <a:alphaModFix/>
          </a:blip>
          <a:stretch>
            <a:fillRect/>
          </a:stretch>
        </p:blipFill>
        <p:spPr>
          <a:xfrm>
            <a:off x="557219" y="996254"/>
            <a:ext cx="437362" cy="410792"/>
          </a:xfrm>
          <a:prstGeom prst="rect">
            <a:avLst/>
          </a:prstGeom>
          <a:noFill/>
          <a:ln>
            <a:noFill/>
          </a:ln>
        </p:spPr>
      </p:pic>
      <p:sp>
        <p:nvSpPr>
          <p:cNvPr id="262" name="Google Shape;262;p25"/>
          <p:cNvSpPr txBox="1"/>
          <p:nvPr/>
        </p:nvSpPr>
        <p:spPr>
          <a:xfrm>
            <a:off x="1214100" y="1038425"/>
            <a:ext cx="7390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000">
                <a:solidFill>
                  <a:srgbClr val="9FC5E8"/>
                </a:solidFill>
                <a:latin typeface="Merriweather"/>
                <a:ea typeface="Merriweather"/>
                <a:cs typeface="Merriweather"/>
                <a:sym typeface="Merriweather"/>
              </a:rPr>
              <a:t>A - </a:t>
            </a:r>
            <a:r>
              <a:rPr lang="fr" sz="1000">
                <a:solidFill>
                  <a:srgbClr val="9FC5E8"/>
                </a:solidFill>
                <a:uFill>
                  <a:noFill/>
                </a:uFill>
                <a:latin typeface="Playfair Display"/>
                <a:ea typeface="Playfair Display"/>
                <a:cs typeface="Playfair Display"/>
                <a:sym typeface="Playfair Display"/>
                <a:hlinkClick r:id="rId6">
                  <a:extLst>
                    <a:ext uri="{A12FA001-AC4F-418D-AE19-62706E023703}">
                      <ahyp:hlinkClr val="tx"/>
                    </a:ext>
                  </a:extLst>
                </a:hlinkClick>
              </a:rPr>
              <a:t>Context of the study</a:t>
            </a:r>
            <a:endParaRPr sz="1000">
              <a:solidFill>
                <a:srgbClr val="9FC5E8"/>
              </a:solidFill>
              <a:latin typeface="Playfair Display"/>
              <a:ea typeface="Playfair Display"/>
              <a:cs typeface="Playfair Display"/>
              <a:sym typeface="Playfair Display"/>
            </a:endParaRPr>
          </a:p>
        </p:txBody>
      </p:sp>
      <p:pic>
        <p:nvPicPr>
          <p:cNvPr id="263" name="Google Shape;263;p25"/>
          <p:cNvPicPr preferRelativeResize="0"/>
          <p:nvPr/>
        </p:nvPicPr>
        <p:blipFill>
          <a:blip r:embed="rId7">
            <a:alphaModFix/>
          </a:blip>
          <a:stretch>
            <a:fillRect/>
          </a:stretch>
        </p:blipFill>
        <p:spPr>
          <a:xfrm>
            <a:off x="957914" y="1592306"/>
            <a:ext cx="437362" cy="425859"/>
          </a:xfrm>
          <a:prstGeom prst="rect">
            <a:avLst/>
          </a:prstGeom>
          <a:noFill/>
          <a:ln>
            <a:noFill/>
          </a:ln>
        </p:spPr>
      </p:pic>
      <p:pic>
        <p:nvPicPr>
          <p:cNvPr id="264" name="Google Shape;264;p25"/>
          <p:cNvPicPr preferRelativeResize="0"/>
          <p:nvPr/>
        </p:nvPicPr>
        <p:blipFill>
          <a:blip r:embed="rId8">
            <a:alphaModFix/>
          </a:blip>
          <a:stretch>
            <a:fillRect/>
          </a:stretch>
        </p:blipFill>
        <p:spPr>
          <a:xfrm>
            <a:off x="557219" y="4254417"/>
            <a:ext cx="437362" cy="425909"/>
          </a:xfrm>
          <a:prstGeom prst="rect">
            <a:avLst/>
          </a:prstGeom>
          <a:noFill/>
          <a:ln>
            <a:noFill/>
          </a:ln>
        </p:spPr>
      </p:pic>
      <p:sp>
        <p:nvSpPr>
          <p:cNvPr id="265" name="Google Shape;265;p25"/>
          <p:cNvSpPr txBox="1"/>
          <p:nvPr/>
        </p:nvSpPr>
        <p:spPr>
          <a:xfrm>
            <a:off x="1608350" y="1635888"/>
            <a:ext cx="677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000">
                <a:solidFill>
                  <a:srgbClr val="6FA8DC"/>
                </a:solidFill>
                <a:latin typeface="Merriweather"/>
                <a:ea typeface="Merriweather"/>
                <a:cs typeface="Merriweather"/>
                <a:sym typeface="Merriweather"/>
              </a:rPr>
              <a:t>B -</a:t>
            </a:r>
            <a:r>
              <a:rPr b="1" lang="fr" sz="1000">
                <a:solidFill>
                  <a:srgbClr val="6FA8DC"/>
                </a:solidFill>
                <a:latin typeface="Playfair Display"/>
                <a:ea typeface="Playfair Display"/>
                <a:cs typeface="Playfair Display"/>
                <a:sym typeface="Playfair Display"/>
              </a:rPr>
              <a:t> </a:t>
            </a:r>
            <a:r>
              <a:rPr lang="fr" sz="1000">
                <a:solidFill>
                  <a:srgbClr val="6FA8DC"/>
                </a:solidFill>
                <a:uFill>
                  <a:noFill/>
                </a:uFill>
                <a:latin typeface="Playfair Display"/>
                <a:ea typeface="Playfair Display"/>
                <a:cs typeface="Playfair Display"/>
                <a:sym typeface="Playfair Display"/>
                <a:hlinkClick r:id="rId9">
                  <a:extLst>
                    <a:ext uri="{A12FA001-AC4F-418D-AE19-62706E023703}">
                      <ahyp:hlinkClr val="tx"/>
                    </a:ext>
                  </a:extLst>
                </a:hlinkClick>
              </a:rPr>
              <a:t>Relevant (new) elements of State of the art</a:t>
            </a:r>
            <a:endParaRPr sz="1000">
              <a:solidFill>
                <a:srgbClr val="6FA8DC"/>
              </a:solidFill>
              <a:latin typeface="Playfair Display"/>
              <a:ea typeface="Playfair Display"/>
              <a:cs typeface="Playfair Display"/>
              <a:sym typeface="Playfair Display"/>
            </a:endParaRPr>
          </a:p>
        </p:txBody>
      </p:sp>
      <p:sp>
        <p:nvSpPr>
          <p:cNvPr id="266" name="Google Shape;266;p25"/>
          <p:cNvSpPr txBox="1"/>
          <p:nvPr/>
        </p:nvSpPr>
        <p:spPr>
          <a:xfrm>
            <a:off x="1608350" y="3744738"/>
            <a:ext cx="520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000">
                <a:solidFill>
                  <a:srgbClr val="073763"/>
                </a:solidFill>
                <a:latin typeface="Merriweather"/>
                <a:ea typeface="Merriweather"/>
                <a:cs typeface="Merriweather"/>
                <a:sym typeface="Merriweather"/>
              </a:rPr>
              <a:t>E -</a:t>
            </a:r>
            <a:r>
              <a:rPr b="1" lang="fr" sz="1000">
                <a:solidFill>
                  <a:srgbClr val="073763"/>
                </a:solidFill>
                <a:latin typeface="Playfair Display"/>
                <a:ea typeface="Playfair Display"/>
                <a:cs typeface="Playfair Display"/>
                <a:sym typeface="Playfair Display"/>
              </a:rPr>
              <a:t> </a:t>
            </a:r>
            <a:r>
              <a:rPr b="1" lang="fr" sz="1000">
                <a:solidFill>
                  <a:srgbClr val="073763"/>
                </a:solidFill>
                <a:uFill>
                  <a:noFill/>
                </a:uFill>
                <a:latin typeface="Playfair Display"/>
                <a:ea typeface="Playfair Display"/>
                <a:cs typeface="Playfair Display"/>
                <a:sym typeface="Playfair Display"/>
                <a:hlinkClick r:id="rId10">
                  <a:extLst>
                    <a:ext uri="{A12FA001-AC4F-418D-AE19-62706E023703}">
                      <ahyp:hlinkClr val="tx"/>
                    </a:ext>
                  </a:extLst>
                </a:hlinkClick>
              </a:rPr>
              <a:t> </a:t>
            </a:r>
            <a:r>
              <a:rPr lang="fr" sz="1000">
                <a:solidFill>
                  <a:srgbClr val="073763"/>
                </a:solidFill>
                <a:uFill>
                  <a:noFill/>
                </a:uFill>
                <a:latin typeface="Playfair Display"/>
                <a:ea typeface="Playfair Display"/>
                <a:cs typeface="Playfair Display"/>
                <a:sym typeface="Playfair Display"/>
                <a:hlinkClick r:id="rId11">
                  <a:extLst>
                    <a:ext uri="{A12FA001-AC4F-418D-AE19-62706E023703}">
                      <ahyp:hlinkClr val="tx"/>
                    </a:ext>
                  </a:extLst>
                </a:hlinkClick>
              </a:rPr>
              <a:t>Project costs</a:t>
            </a:r>
            <a:endParaRPr sz="1000">
              <a:solidFill>
                <a:srgbClr val="073763"/>
              </a:solidFill>
              <a:latin typeface="Playfair Display"/>
              <a:ea typeface="Playfair Display"/>
              <a:cs typeface="Playfair Display"/>
              <a:sym typeface="Playfair Display"/>
            </a:endParaRPr>
          </a:p>
        </p:txBody>
      </p:sp>
      <p:pic>
        <p:nvPicPr>
          <p:cNvPr id="267" name="Google Shape;267;p25"/>
          <p:cNvPicPr preferRelativeResize="0"/>
          <p:nvPr/>
        </p:nvPicPr>
        <p:blipFill>
          <a:blip r:embed="rId7">
            <a:alphaModFix/>
          </a:blip>
          <a:stretch>
            <a:fillRect/>
          </a:stretch>
        </p:blipFill>
        <p:spPr>
          <a:xfrm>
            <a:off x="1115314" y="2273372"/>
            <a:ext cx="437362" cy="425817"/>
          </a:xfrm>
          <a:prstGeom prst="rect">
            <a:avLst/>
          </a:prstGeom>
          <a:noFill/>
          <a:ln>
            <a:noFill/>
          </a:ln>
        </p:spPr>
      </p:pic>
      <p:sp>
        <p:nvSpPr>
          <p:cNvPr id="268" name="Google Shape;268;p25"/>
          <p:cNvSpPr txBox="1"/>
          <p:nvPr/>
        </p:nvSpPr>
        <p:spPr>
          <a:xfrm>
            <a:off x="1214100" y="4344825"/>
            <a:ext cx="19101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b="1" lang="fr" sz="1000">
                <a:solidFill>
                  <a:srgbClr val="20124D"/>
                </a:solidFill>
                <a:latin typeface="Merriweather"/>
                <a:ea typeface="Merriweather"/>
                <a:cs typeface="Merriweather"/>
                <a:sym typeface="Merriweather"/>
              </a:rPr>
              <a:t>F -</a:t>
            </a:r>
            <a:r>
              <a:rPr b="1" lang="fr" sz="1000">
                <a:solidFill>
                  <a:srgbClr val="20124D"/>
                </a:solidFill>
                <a:latin typeface="Playfair Display"/>
                <a:ea typeface="Playfair Display"/>
                <a:cs typeface="Playfair Display"/>
                <a:sym typeface="Playfair Display"/>
              </a:rPr>
              <a:t> </a:t>
            </a:r>
            <a:r>
              <a:rPr lang="fr" sz="1000">
                <a:solidFill>
                  <a:srgbClr val="20124D"/>
                </a:solidFill>
                <a:uFill>
                  <a:noFill/>
                </a:uFill>
                <a:latin typeface="Playfair Display"/>
                <a:ea typeface="Playfair Display"/>
                <a:cs typeface="Playfair Display"/>
                <a:sym typeface="Playfair Display"/>
                <a:hlinkClick r:id="rId12">
                  <a:extLst>
                    <a:ext uri="{A12FA001-AC4F-418D-AE19-62706E023703}">
                      <ahyp:hlinkClr val="tx"/>
                    </a:ext>
                  </a:extLst>
                </a:hlinkClick>
              </a:rPr>
              <a:t>Work Plan</a:t>
            </a:r>
            <a:endParaRPr sz="1000">
              <a:solidFill>
                <a:srgbClr val="20124D"/>
              </a:solidFill>
              <a:latin typeface="Playfair Display"/>
              <a:ea typeface="Playfair Display"/>
              <a:cs typeface="Playfair Display"/>
              <a:sym typeface="Playfair Display"/>
            </a:endParaRPr>
          </a:p>
        </p:txBody>
      </p:sp>
      <p:pic>
        <p:nvPicPr>
          <p:cNvPr id="269" name="Google Shape;269;p25"/>
          <p:cNvPicPr preferRelativeResize="0"/>
          <p:nvPr/>
        </p:nvPicPr>
        <p:blipFill>
          <a:blip r:embed="rId8">
            <a:alphaModFix/>
          </a:blip>
          <a:stretch>
            <a:fillRect/>
          </a:stretch>
        </p:blipFill>
        <p:spPr>
          <a:xfrm>
            <a:off x="1170994" y="3017517"/>
            <a:ext cx="437362" cy="425909"/>
          </a:xfrm>
          <a:prstGeom prst="rect">
            <a:avLst/>
          </a:prstGeom>
          <a:noFill/>
          <a:ln>
            <a:noFill/>
          </a:ln>
        </p:spPr>
      </p:pic>
      <p:pic>
        <p:nvPicPr>
          <p:cNvPr id="270" name="Google Shape;270;p25"/>
          <p:cNvPicPr preferRelativeResize="0"/>
          <p:nvPr/>
        </p:nvPicPr>
        <p:blipFill>
          <a:blip r:embed="rId13">
            <a:alphaModFix/>
          </a:blip>
          <a:stretch>
            <a:fillRect/>
          </a:stretch>
        </p:blipFill>
        <p:spPr>
          <a:xfrm>
            <a:off x="864000" y="3661200"/>
            <a:ext cx="626625" cy="505800"/>
          </a:xfrm>
          <a:prstGeom prst="rect">
            <a:avLst/>
          </a:prstGeom>
          <a:noFill/>
          <a:ln>
            <a:noFill/>
          </a:ln>
        </p:spPr>
      </p:pic>
      <p:sp>
        <p:nvSpPr>
          <p:cNvPr id="271" name="Google Shape;271;p25"/>
          <p:cNvSpPr txBox="1"/>
          <p:nvPr/>
        </p:nvSpPr>
        <p:spPr>
          <a:xfrm>
            <a:off x="1831025" y="2320375"/>
            <a:ext cx="560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000">
                <a:solidFill>
                  <a:srgbClr val="3D85C6"/>
                </a:solidFill>
                <a:latin typeface="Merriweather"/>
                <a:ea typeface="Merriweather"/>
                <a:cs typeface="Merriweather"/>
                <a:sym typeface="Merriweather"/>
              </a:rPr>
              <a:t>C -</a:t>
            </a:r>
            <a:r>
              <a:rPr b="1" lang="fr" sz="1000">
                <a:solidFill>
                  <a:srgbClr val="3D85C6"/>
                </a:solidFill>
                <a:latin typeface="Playfair Display"/>
                <a:ea typeface="Playfair Display"/>
                <a:cs typeface="Playfair Display"/>
                <a:sym typeface="Playfair Display"/>
              </a:rPr>
              <a:t> </a:t>
            </a:r>
            <a:r>
              <a:rPr lang="fr" sz="1000">
                <a:solidFill>
                  <a:srgbClr val="3D85C6"/>
                </a:solidFill>
                <a:uFill>
                  <a:noFill/>
                </a:uFill>
                <a:latin typeface="Playfair Display"/>
                <a:ea typeface="Playfair Display"/>
                <a:cs typeface="Playfair Display"/>
                <a:sym typeface="Playfair Display"/>
                <a:hlinkClick r:id="rId14">
                  <a:extLst>
                    <a:ext uri="{A12FA001-AC4F-418D-AE19-62706E023703}">
                      <ahyp:hlinkClr val="tx"/>
                    </a:ext>
                  </a:extLst>
                </a:hlinkClick>
              </a:rPr>
              <a:t>Current developments</a:t>
            </a:r>
            <a:endParaRPr sz="1000">
              <a:solidFill>
                <a:srgbClr val="3D85C6"/>
              </a:solidFill>
              <a:latin typeface="Playfair Display"/>
              <a:ea typeface="Playfair Display"/>
              <a:cs typeface="Playfair Display"/>
              <a:sym typeface="Playfair Display"/>
            </a:endParaRPr>
          </a:p>
        </p:txBody>
      </p:sp>
      <p:sp>
        <p:nvSpPr>
          <p:cNvPr id="272" name="Google Shape;272;p25"/>
          <p:cNvSpPr txBox="1"/>
          <p:nvPr/>
        </p:nvSpPr>
        <p:spPr>
          <a:xfrm>
            <a:off x="1831025" y="2986363"/>
            <a:ext cx="707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500">
                <a:solidFill>
                  <a:srgbClr val="0B5394"/>
                </a:solidFill>
                <a:latin typeface="Merriweather"/>
                <a:ea typeface="Merriweather"/>
                <a:cs typeface="Merriweather"/>
                <a:sym typeface="Merriweather"/>
              </a:rPr>
              <a:t>D -</a:t>
            </a:r>
            <a:r>
              <a:rPr b="1" lang="fr" sz="1600">
                <a:solidFill>
                  <a:srgbClr val="0B5394"/>
                </a:solidFill>
                <a:latin typeface="Playfair Display"/>
                <a:ea typeface="Playfair Display"/>
                <a:cs typeface="Playfair Display"/>
                <a:sym typeface="Playfair Display"/>
              </a:rPr>
              <a:t> </a:t>
            </a:r>
            <a:r>
              <a:rPr lang="fr" sz="1600">
                <a:solidFill>
                  <a:srgbClr val="0B5394"/>
                </a:solidFill>
                <a:uFill>
                  <a:noFill/>
                </a:uFill>
                <a:latin typeface="Playfair Display Black"/>
                <a:ea typeface="Playfair Display Black"/>
                <a:cs typeface="Playfair Display Black"/>
                <a:sym typeface="Playfair Display Black"/>
                <a:hlinkClick r:id="rId15">
                  <a:extLst>
                    <a:ext uri="{A12FA001-AC4F-418D-AE19-62706E023703}">
                      <ahyp:hlinkClr val="tx"/>
                    </a:ext>
                  </a:extLst>
                </a:hlinkClick>
              </a:rPr>
              <a:t>Project task advancement, achieved work plan and risk analysis</a:t>
            </a:r>
            <a:endParaRPr sz="1600">
              <a:solidFill>
                <a:srgbClr val="0B5394"/>
              </a:solidFill>
              <a:latin typeface="Playfair Display Black"/>
              <a:ea typeface="Playfair Display Black"/>
              <a:cs typeface="Playfair Display Black"/>
              <a:sym typeface="Playfair Display Black"/>
            </a:endParaRPr>
          </a:p>
        </p:txBody>
      </p:sp>
      <p:sp>
        <p:nvSpPr>
          <p:cNvPr id="273" name="Google Shape;273;p25"/>
          <p:cNvSpPr/>
          <p:nvPr/>
        </p:nvSpPr>
        <p:spPr>
          <a:xfrm>
            <a:off x="2916587" y="302025"/>
            <a:ext cx="3310818" cy="325700"/>
          </a:xfrm>
          <a:prstGeom prst="rect">
            <a:avLst/>
          </a:prstGeom>
        </p:spPr>
        <p:txBody>
          <a:bodyPr>
            <a:prstTxWarp prst="textPlain"/>
          </a:bodyPr>
          <a:lstStyle/>
          <a:p>
            <a:pPr lvl="0" algn="ctr"/>
            <a:r>
              <a:rPr b="0" i="0">
                <a:ln cap="flat" cmpd="sng" w="9525">
                  <a:solidFill>
                    <a:srgbClr val="20124D"/>
                  </a:solidFill>
                  <a:prstDash val="solid"/>
                  <a:round/>
                  <a:headEnd len="sm" w="sm" type="none"/>
                  <a:tailEnd len="sm" w="sm" type="none"/>
                </a:ln>
                <a:solidFill>
                  <a:srgbClr val="D9D2E9"/>
                </a:solidFill>
                <a:latin typeface="Arial"/>
              </a:rPr>
              <a:t>- Table of contents -</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pic>
        <p:nvPicPr>
          <p:cNvPr id="278" name="Google Shape;278;p26"/>
          <p:cNvPicPr preferRelativeResize="0"/>
          <p:nvPr/>
        </p:nvPicPr>
        <p:blipFill>
          <a:blip r:embed="rId4">
            <a:alphaModFix/>
          </a:blip>
          <a:stretch>
            <a:fillRect/>
          </a:stretch>
        </p:blipFill>
        <p:spPr>
          <a:xfrm>
            <a:off x="7523325" y="175500"/>
            <a:ext cx="1274375" cy="505849"/>
          </a:xfrm>
          <a:prstGeom prst="rect">
            <a:avLst/>
          </a:prstGeom>
          <a:noFill/>
          <a:ln>
            <a:noFill/>
          </a:ln>
        </p:spPr>
      </p:pic>
      <p:sp>
        <p:nvSpPr>
          <p:cNvPr id="279" name="Google Shape;279;p26"/>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sp>
        <p:nvSpPr>
          <p:cNvPr id="280" name="Google Shape;280;p26"/>
          <p:cNvSpPr txBox="1"/>
          <p:nvPr/>
        </p:nvSpPr>
        <p:spPr>
          <a:xfrm>
            <a:off x="226950" y="258875"/>
            <a:ext cx="8690100" cy="461700"/>
          </a:xfrm>
          <a:prstGeom prst="rect">
            <a:avLst/>
          </a:prstGeom>
          <a:noFill/>
          <a:ln>
            <a:noFill/>
          </a:ln>
        </p:spPr>
        <p:txBody>
          <a:bodyPr anchorCtr="0" anchor="t" bIns="91425" lIns="91425" spcFirstLastPara="1" rIns="91425" wrap="square" tIns="91425">
            <a:spAutoFit/>
          </a:bodyPr>
          <a:lstStyle/>
          <a:p>
            <a:pPr indent="-342900" lvl="0" marL="457200" rtl="0" algn="ctr">
              <a:spcBef>
                <a:spcPts val="0"/>
              </a:spcBef>
              <a:spcAft>
                <a:spcPts val="0"/>
              </a:spcAft>
              <a:buSzPts val="1800"/>
              <a:buFont typeface="Merriweather"/>
              <a:buAutoNum type="alphaUcPeriod" startAt="4"/>
            </a:pPr>
            <a:r>
              <a:rPr lang="fr" sz="1800">
                <a:latin typeface="Alegreya SemiBold"/>
                <a:ea typeface="Alegreya SemiBold"/>
                <a:cs typeface="Alegreya SemiBold"/>
                <a:sym typeface="Alegreya SemiBold"/>
              </a:rPr>
              <a:t>PROJECT TASK ADVANCEMENT</a:t>
            </a:r>
            <a:endParaRPr sz="1800">
              <a:latin typeface="Alegreya SemiBold"/>
              <a:ea typeface="Alegreya SemiBold"/>
              <a:cs typeface="Alegreya SemiBold"/>
              <a:sym typeface="Alegreya SemiBold"/>
            </a:endParaRPr>
          </a:p>
        </p:txBody>
      </p:sp>
      <p:pic>
        <p:nvPicPr>
          <p:cNvPr id="281" name="Google Shape;281;p26"/>
          <p:cNvPicPr preferRelativeResize="0"/>
          <p:nvPr/>
        </p:nvPicPr>
        <p:blipFill>
          <a:blip r:embed="rId5">
            <a:alphaModFix/>
          </a:blip>
          <a:stretch>
            <a:fillRect/>
          </a:stretch>
        </p:blipFill>
        <p:spPr>
          <a:xfrm>
            <a:off x="267475" y="1411399"/>
            <a:ext cx="8609059" cy="3271443"/>
          </a:xfrm>
          <a:prstGeom prst="rect">
            <a:avLst/>
          </a:prstGeom>
          <a:noFill/>
          <a:ln>
            <a:noFill/>
          </a:ln>
        </p:spPr>
      </p:pic>
      <p:sp>
        <p:nvSpPr>
          <p:cNvPr id="282" name="Google Shape;282;p26"/>
          <p:cNvSpPr/>
          <p:nvPr/>
        </p:nvSpPr>
        <p:spPr>
          <a:xfrm>
            <a:off x="267450" y="917450"/>
            <a:ext cx="8609100" cy="426900"/>
          </a:xfrm>
          <a:prstGeom prst="roundRect">
            <a:avLst>
              <a:gd fmla="val 29902"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500">
                <a:latin typeface="Impact"/>
                <a:ea typeface="Impact"/>
                <a:cs typeface="Impact"/>
                <a:sym typeface="Impact"/>
              </a:rPr>
              <a:t>Gantt revision 2</a:t>
            </a:r>
            <a:endParaRPr sz="1500">
              <a:latin typeface="Impact"/>
              <a:ea typeface="Impact"/>
              <a:cs typeface="Impact"/>
              <a:sym typeface="Impac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pic>
        <p:nvPicPr>
          <p:cNvPr id="287" name="Google Shape;287;p27"/>
          <p:cNvPicPr preferRelativeResize="0"/>
          <p:nvPr/>
        </p:nvPicPr>
        <p:blipFill>
          <a:blip r:embed="rId4">
            <a:alphaModFix/>
          </a:blip>
          <a:stretch>
            <a:fillRect/>
          </a:stretch>
        </p:blipFill>
        <p:spPr>
          <a:xfrm>
            <a:off x="7523325" y="175500"/>
            <a:ext cx="1274375" cy="505849"/>
          </a:xfrm>
          <a:prstGeom prst="rect">
            <a:avLst/>
          </a:prstGeom>
          <a:noFill/>
          <a:ln>
            <a:noFill/>
          </a:ln>
        </p:spPr>
      </p:pic>
      <p:sp>
        <p:nvSpPr>
          <p:cNvPr id="288" name="Google Shape;288;p27"/>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sp>
        <p:nvSpPr>
          <p:cNvPr id="289" name="Google Shape;289;p27"/>
          <p:cNvSpPr txBox="1"/>
          <p:nvPr/>
        </p:nvSpPr>
        <p:spPr>
          <a:xfrm>
            <a:off x="226950" y="258875"/>
            <a:ext cx="8690100" cy="461700"/>
          </a:xfrm>
          <a:prstGeom prst="rect">
            <a:avLst/>
          </a:prstGeom>
          <a:noFill/>
          <a:ln>
            <a:noFill/>
          </a:ln>
        </p:spPr>
        <p:txBody>
          <a:bodyPr anchorCtr="0" anchor="t" bIns="91425" lIns="91425" spcFirstLastPara="1" rIns="91425" wrap="square" tIns="91425">
            <a:spAutoFit/>
          </a:bodyPr>
          <a:lstStyle/>
          <a:p>
            <a:pPr indent="-342900" lvl="0" marL="457200" rtl="0" algn="ctr">
              <a:spcBef>
                <a:spcPts val="0"/>
              </a:spcBef>
              <a:spcAft>
                <a:spcPts val="0"/>
              </a:spcAft>
              <a:buSzPts val="1800"/>
              <a:buFont typeface="Merriweather"/>
              <a:buAutoNum type="alphaUcPeriod" startAt="4"/>
            </a:pPr>
            <a:r>
              <a:rPr lang="fr" sz="1800">
                <a:latin typeface="Alegreya SemiBold"/>
                <a:ea typeface="Alegreya SemiBold"/>
                <a:cs typeface="Alegreya SemiBold"/>
                <a:sym typeface="Alegreya SemiBold"/>
              </a:rPr>
              <a:t>PROJECT TASK ADVANCEMENT</a:t>
            </a:r>
            <a:endParaRPr sz="1800">
              <a:latin typeface="Alegreya SemiBold"/>
              <a:ea typeface="Alegreya SemiBold"/>
              <a:cs typeface="Alegreya SemiBold"/>
              <a:sym typeface="Alegreya SemiBold"/>
            </a:endParaRPr>
          </a:p>
        </p:txBody>
      </p:sp>
      <p:pic>
        <p:nvPicPr>
          <p:cNvPr id="290" name="Google Shape;290;p27"/>
          <p:cNvPicPr preferRelativeResize="0"/>
          <p:nvPr/>
        </p:nvPicPr>
        <p:blipFill>
          <a:blip r:embed="rId5">
            <a:alphaModFix/>
          </a:blip>
          <a:stretch>
            <a:fillRect/>
          </a:stretch>
        </p:blipFill>
        <p:spPr>
          <a:xfrm>
            <a:off x="1313400" y="960224"/>
            <a:ext cx="7439218" cy="3665051"/>
          </a:xfrm>
          <a:prstGeom prst="rect">
            <a:avLst/>
          </a:prstGeom>
          <a:noFill/>
          <a:ln>
            <a:noFill/>
          </a:ln>
        </p:spPr>
      </p:pic>
      <p:sp>
        <p:nvSpPr>
          <p:cNvPr id="291" name="Google Shape;291;p27"/>
          <p:cNvSpPr/>
          <p:nvPr/>
        </p:nvSpPr>
        <p:spPr>
          <a:xfrm>
            <a:off x="391375" y="1014475"/>
            <a:ext cx="921900" cy="3564300"/>
          </a:xfrm>
          <a:prstGeom prst="roundRect">
            <a:avLst>
              <a:gd fmla="val 16667" name="adj"/>
            </a:avLst>
          </a:prstGeom>
          <a:solidFill>
            <a:srgbClr val="D9D9D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500"/>
              </a:spcBef>
              <a:spcAft>
                <a:spcPts val="0"/>
              </a:spcAft>
              <a:buClr>
                <a:schemeClr val="dk1"/>
              </a:buClr>
              <a:buSzPts val="1100"/>
              <a:buFont typeface="Arial"/>
              <a:buNone/>
            </a:pPr>
            <a:r>
              <a:rPr lang="fr" sz="1500">
                <a:solidFill>
                  <a:schemeClr val="dk1"/>
                </a:solidFill>
                <a:latin typeface="Impact"/>
                <a:ea typeface="Impact"/>
                <a:cs typeface="Impact"/>
                <a:sym typeface="Impact"/>
              </a:rPr>
              <a:t>Extract of the risk analysis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pic>
        <p:nvPicPr>
          <p:cNvPr id="296" name="Google Shape;296;p28"/>
          <p:cNvPicPr preferRelativeResize="0"/>
          <p:nvPr/>
        </p:nvPicPr>
        <p:blipFill>
          <a:blip r:embed="rId4">
            <a:alphaModFix/>
          </a:blip>
          <a:stretch>
            <a:fillRect/>
          </a:stretch>
        </p:blipFill>
        <p:spPr>
          <a:xfrm>
            <a:off x="7523325" y="175500"/>
            <a:ext cx="1274375" cy="505849"/>
          </a:xfrm>
          <a:prstGeom prst="rect">
            <a:avLst/>
          </a:prstGeom>
          <a:noFill/>
          <a:ln>
            <a:noFill/>
          </a:ln>
        </p:spPr>
      </p:pic>
      <p:sp>
        <p:nvSpPr>
          <p:cNvPr id="297" name="Google Shape;297;p28"/>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sp>
        <p:nvSpPr>
          <p:cNvPr id="298" name="Google Shape;298;p28"/>
          <p:cNvSpPr txBox="1"/>
          <p:nvPr/>
        </p:nvSpPr>
        <p:spPr>
          <a:xfrm>
            <a:off x="226950" y="258875"/>
            <a:ext cx="8690100" cy="461700"/>
          </a:xfrm>
          <a:prstGeom prst="rect">
            <a:avLst/>
          </a:prstGeom>
          <a:noFill/>
          <a:ln>
            <a:noFill/>
          </a:ln>
        </p:spPr>
        <p:txBody>
          <a:bodyPr anchorCtr="0" anchor="t" bIns="91425" lIns="91425" spcFirstLastPara="1" rIns="91425" wrap="square" tIns="91425">
            <a:spAutoFit/>
          </a:bodyPr>
          <a:lstStyle/>
          <a:p>
            <a:pPr indent="-342900" lvl="0" marL="457200" rtl="0" algn="ctr">
              <a:spcBef>
                <a:spcPts val="0"/>
              </a:spcBef>
              <a:spcAft>
                <a:spcPts val="0"/>
              </a:spcAft>
              <a:buSzPts val="1800"/>
              <a:buFont typeface="Merriweather"/>
              <a:buAutoNum type="alphaUcPeriod" startAt="4"/>
            </a:pPr>
            <a:r>
              <a:rPr lang="fr" sz="1800">
                <a:latin typeface="Alegreya SemiBold"/>
                <a:ea typeface="Alegreya SemiBold"/>
                <a:cs typeface="Alegreya SemiBold"/>
                <a:sym typeface="Alegreya SemiBold"/>
              </a:rPr>
              <a:t>PROJECT TASK ADVANCEMENT</a:t>
            </a:r>
            <a:endParaRPr sz="1800">
              <a:latin typeface="Alegreya SemiBold"/>
              <a:ea typeface="Alegreya SemiBold"/>
              <a:cs typeface="Alegreya SemiBold"/>
              <a:sym typeface="Alegreya SemiBold"/>
            </a:endParaRPr>
          </a:p>
        </p:txBody>
      </p:sp>
      <p:pic>
        <p:nvPicPr>
          <p:cNvPr id="299" name="Google Shape;299;p28"/>
          <p:cNvPicPr preferRelativeResize="0"/>
          <p:nvPr/>
        </p:nvPicPr>
        <p:blipFill>
          <a:blip r:embed="rId5">
            <a:alphaModFix/>
          </a:blip>
          <a:stretch>
            <a:fillRect/>
          </a:stretch>
        </p:blipFill>
        <p:spPr>
          <a:xfrm>
            <a:off x="267475" y="1411399"/>
            <a:ext cx="8609059" cy="3271443"/>
          </a:xfrm>
          <a:prstGeom prst="rect">
            <a:avLst/>
          </a:prstGeom>
          <a:noFill/>
          <a:ln>
            <a:noFill/>
          </a:ln>
        </p:spPr>
      </p:pic>
      <p:sp>
        <p:nvSpPr>
          <p:cNvPr id="300" name="Google Shape;300;p28"/>
          <p:cNvSpPr/>
          <p:nvPr/>
        </p:nvSpPr>
        <p:spPr>
          <a:xfrm>
            <a:off x="267450" y="917450"/>
            <a:ext cx="8609100" cy="426900"/>
          </a:xfrm>
          <a:prstGeom prst="roundRect">
            <a:avLst>
              <a:gd fmla="val 29902"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500">
                <a:latin typeface="Impact"/>
                <a:ea typeface="Impact"/>
                <a:cs typeface="Impact"/>
                <a:sym typeface="Impact"/>
              </a:rPr>
              <a:t>Gantt revision 2</a:t>
            </a:r>
            <a:endParaRPr sz="1500">
              <a:latin typeface="Impact"/>
              <a:ea typeface="Impact"/>
              <a:cs typeface="Impact"/>
              <a:sym typeface="Impac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4" name="Shape 304"/>
        <p:cNvGrpSpPr/>
        <p:nvPr/>
      </p:nvGrpSpPr>
      <p:grpSpPr>
        <a:xfrm>
          <a:off x="0" y="0"/>
          <a:ext cx="0" cy="0"/>
          <a:chOff x="0" y="0"/>
          <a:chExt cx="0" cy="0"/>
        </a:xfrm>
      </p:grpSpPr>
      <p:pic>
        <p:nvPicPr>
          <p:cNvPr id="305" name="Google Shape;305;p29"/>
          <p:cNvPicPr preferRelativeResize="0"/>
          <p:nvPr/>
        </p:nvPicPr>
        <p:blipFill>
          <a:blip r:embed="rId4">
            <a:alphaModFix/>
          </a:blip>
          <a:stretch>
            <a:fillRect/>
          </a:stretch>
        </p:blipFill>
        <p:spPr>
          <a:xfrm>
            <a:off x="7523325" y="175500"/>
            <a:ext cx="1274375" cy="505849"/>
          </a:xfrm>
          <a:prstGeom prst="rect">
            <a:avLst/>
          </a:prstGeom>
          <a:noFill/>
          <a:ln>
            <a:noFill/>
          </a:ln>
        </p:spPr>
      </p:pic>
      <p:sp>
        <p:nvSpPr>
          <p:cNvPr id="306" name="Google Shape;306;p29"/>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sp>
        <p:nvSpPr>
          <p:cNvPr id="307" name="Google Shape;307;p29"/>
          <p:cNvSpPr txBox="1"/>
          <p:nvPr/>
        </p:nvSpPr>
        <p:spPr>
          <a:xfrm>
            <a:off x="226950" y="258875"/>
            <a:ext cx="8690100" cy="461700"/>
          </a:xfrm>
          <a:prstGeom prst="rect">
            <a:avLst/>
          </a:prstGeom>
          <a:noFill/>
          <a:ln>
            <a:noFill/>
          </a:ln>
        </p:spPr>
        <p:txBody>
          <a:bodyPr anchorCtr="0" anchor="t" bIns="91425" lIns="91425" spcFirstLastPara="1" rIns="91425" wrap="square" tIns="91425">
            <a:spAutoFit/>
          </a:bodyPr>
          <a:lstStyle/>
          <a:p>
            <a:pPr indent="-342900" lvl="0" marL="457200" rtl="0" algn="ctr">
              <a:spcBef>
                <a:spcPts val="0"/>
              </a:spcBef>
              <a:spcAft>
                <a:spcPts val="0"/>
              </a:spcAft>
              <a:buSzPts val="1800"/>
              <a:buFont typeface="Merriweather"/>
              <a:buAutoNum type="alphaUcPeriod" startAt="4"/>
            </a:pPr>
            <a:r>
              <a:rPr lang="fr" sz="1800">
                <a:latin typeface="Alegreya SemiBold"/>
                <a:ea typeface="Alegreya SemiBold"/>
                <a:cs typeface="Alegreya SemiBold"/>
                <a:sym typeface="Alegreya SemiBold"/>
              </a:rPr>
              <a:t>PROJECT TASK ADVANCEMENT</a:t>
            </a:r>
            <a:endParaRPr sz="1800">
              <a:latin typeface="Alegreya SemiBold"/>
              <a:ea typeface="Alegreya SemiBold"/>
              <a:cs typeface="Alegreya SemiBold"/>
              <a:sym typeface="Alegreya SemiBold"/>
            </a:endParaRPr>
          </a:p>
        </p:txBody>
      </p:sp>
      <p:pic>
        <p:nvPicPr>
          <p:cNvPr id="308" name="Google Shape;308;p29"/>
          <p:cNvPicPr preferRelativeResize="0"/>
          <p:nvPr/>
        </p:nvPicPr>
        <p:blipFill>
          <a:blip r:embed="rId5">
            <a:alphaModFix/>
          </a:blip>
          <a:stretch>
            <a:fillRect/>
          </a:stretch>
        </p:blipFill>
        <p:spPr>
          <a:xfrm>
            <a:off x="404825" y="961012"/>
            <a:ext cx="8198357" cy="3548458"/>
          </a:xfrm>
          <a:prstGeom prst="rect">
            <a:avLst/>
          </a:prstGeom>
          <a:noFill/>
          <a:ln>
            <a:noFill/>
          </a:ln>
        </p:spPr>
      </p:pic>
      <p:sp>
        <p:nvSpPr>
          <p:cNvPr id="309" name="Google Shape;309;p29"/>
          <p:cNvSpPr txBox="1"/>
          <p:nvPr/>
        </p:nvSpPr>
        <p:spPr>
          <a:xfrm>
            <a:off x="404825" y="4509475"/>
            <a:ext cx="435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dk1"/>
                </a:solidFill>
                <a:highlight>
                  <a:srgbClr val="FFFFFF"/>
                </a:highlight>
                <a:latin typeface="Roboto"/>
                <a:ea typeface="Roboto"/>
                <a:cs typeface="Roboto"/>
                <a:sym typeface="Roboto"/>
              </a:rPr>
              <a:t>Revision date : 25/01/2022</a:t>
            </a:r>
            <a:endParaRPr/>
          </a:p>
        </p:txBody>
      </p:sp>
      <p:sp>
        <p:nvSpPr>
          <p:cNvPr id="310" name="Google Shape;310;p29"/>
          <p:cNvSpPr/>
          <p:nvPr/>
        </p:nvSpPr>
        <p:spPr>
          <a:xfrm>
            <a:off x="3949000" y="3868075"/>
            <a:ext cx="4054500" cy="641400"/>
          </a:xfrm>
          <a:prstGeom prst="roundRect">
            <a:avLst>
              <a:gd fmla="val 29902" name="adj"/>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500">
                <a:latin typeface="Impact"/>
                <a:ea typeface="Impact"/>
                <a:cs typeface="Impact"/>
                <a:sym typeface="Impact"/>
              </a:rPr>
              <a:t>Gantt revision 3</a:t>
            </a:r>
            <a:endParaRPr sz="1500">
              <a:latin typeface="Impact"/>
              <a:ea typeface="Impact"/>
              <a:cs typeface="Impact"/>
              <a:sym typeface="Impac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30"/>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sp>
        <p:nvSpPr>
          <p:cNvPr id="316" name="Google Shape;316;p30"/>
          <p:cNvSpPr/>
          <p:nvPr/>
        </p:nvSpPr>
        <p:spPr>
          <a:xfrm>
            <a:off x="-703375" y="967275"/>
            <a:ext cx="2080200" cy="3684900"/>
          </a:xfrm>
          <a:prstGeom prst="arc">
            <a:avLst>
              <a:gd fmla="val 15986920" name="adj1"/>
              <a:gd fmla="val 5602777" name="adj2"/>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p:nvPr/>
        </p:nvSpPr>
        <p:spPr>
          <a:xfrm>
            <a:off x="501550" y="4221075"/>
            <a:ext cx="548700" cy="492600"/>
          </a:xfrm>
          <a:prstGeom prst="ellipse">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a:off x="902250" y="3654788"/>
            <a:ext cx="548700" cy="492600"/>
          </a:xfrm>
          <a:prstGeom prst="ellipse">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p:nvPr/>
        </p:nvSpPr>
        <p:spPr>
          <a:xfrm>
            <a:off x="1115325" y="2977575"/>
            <a:ext cx="548700" cy="505800"/>
          </a:xfrm>
          <a:prstGeom prst="ellipse">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p:nvPr/>
        </p:nvSpPr>
        <p:spPr>
          <a:xfrm>
            <a:off x="1059650" y="2233373"/>
            <a:ext cx="548700" cy="505800"/>
          </a:xfrm>
          <a:prstGeom prst="ellipse">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902250" y="1552338"/>
            <a:ext cx="548700" cy="505800"/>
          </a:xfrm>
          <a:prstGeom prst="ellipse">
            <a:avLst/>
          </a:prstGeom>
          <a:solidFill>
            <a:srgbClr val="6FA8DC"/>
          </a:solid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2" name="Google Shape;322;p30"/>
          <p:cNvPicPr preferRelativeResize="0"/>
          <p:nvPr/>
        </p:nvPicPr>
        <p:blipFill>
          <a:blip r:embed="rId4">
            <a:alphaModFix/>
          </a:blip>
          <a:stretch>
            <a:fillRect/>
          </a:stretch>
        </p:blipFill>
        <p:spPr>
          <a:xfrm>
            <a:off x="7523325" y="175500"/>
            <a:ext cx="1274375" cy="505849"/>
          </a:xfrm>
          <a:prstGeom prst="rect">
            <a:avLst/>
          </a:prstGeom>
          <a:noFill/>
          <a:ln>
            <a:noFill/>
          </a:ln>
        </p:spPr>
      </p:pic>
      <p:sp>
        <p:nvSpPr>
          <p:cNvPr id="323" name="Google Shape;323;p30"/>
          <p:cNvSpPr/>
          <p:nvPr/>
        </p:nvSpPr>
        <p:spPr>
          <a:xfrm>
            <a:off x="501550" y="955350"/>
            <a:ext cx="548700" cy="492600"/>
          </a:xfrm>
          <a:prstGeom prst="ellipse">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 name="Google Shape;324;p30"/>
          <p:cNvPicPr preferRelativeResize="0"/>
          <p:nvPr/>
        </p:nvPicPr>
        <p:blipFill>
          <a:blip r:embed="rId5">
            <a:alphaModFix/>
          </a:blip>
          <a:stretch>
            <a:fillRect/>
          </a:stretch>
        </p:blipFill>
        <p:spPr>
          <a:xfrm>
            <a:off x="557219" y="996254"/>
            <a:ext cx="437362" cy="410792"/>
          </a:xfrm>
          <a:prstGeom prst="rect">
            <a:avLst/>
          </a:prstGeom>
          <a:noFill/>
          <a:ln>
            <a:noFill/>
          </a:ln>
        </p:spPr>
      </p:pic>
      <p:sp>
        <p:nvSpPr>
          <p:cNvPr id="325" name="Google Shape;325;p30"/>
          <p:cNvSpPr txBox="1"/>
          <p:nvPr/>
        </p:nvSpPr>
        <p:spPr>
          <a:xfrm>
            <a:off x="1214100" y="1038425"/>
            <a:ext cx="7390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000">
                <a:solidFill>
                  <a:srgbClr val="9FC5E8"/>
                </a:solidFill>
                <a:latin typeface="Merriweather"/>
                <a:ea typeface="Merriweather"/>
                <a:cs typeface="Merriweather"/>
                <a:sym typeface="Merriweather"/>
              </a:rPr>
              <a:t>A - </a:t>
            </a:r>
            <a:r>
              <a:rPr lang="fr" sz="1000">
                <a:solidFill>
                  <a:srgbClr val="9FC5E8"/>
                </a:solidFill>
                <a:uFill>
                  <a:noFill/>
                </a:uFill>
                <a:latin typeface="Playfair Display"/>
                <a:ea typeface="Playfair Display"/>
                <a:cs typeface="Playfair Display"/>
                <a:sym typeface="Playfair Display"/>
                <a:hlinkClick r:id="rId6">
                  <a:extLst>
                    <a:ext uri="{A12FA001-AC4F-418D-AE19-62706E023703}">
                      <ahyp:hlinkClr val="tx"/>
                    </a:ext>
                  </a:extLst>
                </a:hlinkClick>
              </a:rPr>
              <a:t>Context of the study</a:t>
            </a:r>
            <a:endParaRPr sz="1000">
              <a:solidFill>
                <a:srgbClr val="9FC5E8"/>
              </a:solidFill>
              <a:latin typeface="Playfair Display"/>
              <a:ea typeface="Playfair Display"/>
              <a:cs typeface="Playfair Display"/>
              <a:sym typeface="Playfair Display"/>
            </a:endParaRPr>
          </a:p>
        </p:txBody>
      </p:sp>
      <p:pic>
        <p:nvPicPr>
          <p:cNvPr id="326" name="Google Shape;326;p30"/>
          <p:cNvPicPr preferRelativeResize="0"/>
          <p:nvPr/>
        </p:nvPicPr>
        <p:blipFill>
          <a:blip r:embed="rId7">
            <a:alphaModFix/>
          </a:blip>
          <a:stretch>
            <a:fillRect/>
          </a:stretch>
        </p:blipFill>
        <p:spPr>
          <a:xfrm>
            <a:off x="957914" y="1592306"/>
            <a:ext cx="437362" cy="425859"/>
          </a:xfrm>
          <a:prstGeom prst="rect">
            <a:avLst/>
          </a:prstGeom>
          <a:noFill/>
          <a:ln>
            <a:noFill/>
          </a:ln>
        </p:spPr>
      </p:pic>
      <p:pic>
        <p:nvPicPr>
          <p:cNvPr id="327" name="Google Shape;327;p30"/>
          <p:cNvPicPr preferRelativeResize="0"/>
          <p:nvPr/>
        </p:nvPicPr>
        <p:blipFill>
          <a:blip r:embed="rId8">
            <a:alphaModFix/>
          </a:blip>
          <a:stretch>
            <a:fillRect/>
          </a:stretch>
        </p:blipFill>
        <p:spPr>
          <a:xfrm>
            <a:off x="557219" y="4254417"/>
            <a:ext cx="437362" cy="425909"/>
          </a:xfrm>
          <a:prstGeom prst="rect">
            <a:avLst/>
          </a:prstGeom>
          <a:noFill/>
          <a:ln>
            <a:noFill/>
          </a:ln>
        </p:spPr>
      </p:pic>
      <p:sp>
        <p:nvSpPr>
          <p:cNvPr id="328" name="Google Shape;328;p30"/>
          <p:cNvSpPr txBox="1"/>
          <p:nvPr/>
        </p:nvSpPr>
        <p:spPr>
          <a:xfrm>
            <a:off x="1608350" y="1635888"/>
            <a:ext cx="677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000">
                <a:solidFill>
                  <a:srgbClr val="6FA8DC"/>
                </a:solidFill>
                <a:latin typeface="Merriweather"/>
                <a:ea typeface="Merriweather"/>
                <a:cs typeface="Merriweather"/>
                <a:sym typeface="Merriweather"/>
              </a:rPr>
              <a:t>B -</a:t>
            </a:r>
            <a:r>
              <a:rPr b="1" lang="fr" sz="1000">
                <a:solidFill>
                  <a:srgbClr val="6FA8DC"/>
                </a:solidFill>
                <a:latin typeface="Playfair Display"/>
                <a:ea typeface="Playfair Display"/>
                <a:cs typeface="Playfair Display"/>
                <a:sym typeface="Playfair Display"/>
              </a:rPr>
              <a:t> </a:t>
            </a:r>
            <a:r>
              <a:rPr lang="fr" sz="1000">
                <a:solidFill>
                  <a:srgbClr val="6FA8DC"/>
                </a:solidFill>
                <a:uFill>
                  <a:noFill/>
                </a:uFill>
                <a:latin typeface="Playfair Display"/>
                <a:ea typeface="Playfair Display"/>
                <a:cs typeface="Playfair Display"/>
                <a:sym typeface="Playfair Display"/>
                <a:hlinkClick r:id="rId9">
                  <a:extLst>
                    <a:ext uri="{A12FA001-AC4F-418D-AE19-62706E023703}">
                      <ahyp:hlinkClr val="tx"/>
                    </a:ext>
                  </a:extLst>
                </a:hlinkClick>
              </a:rPr>
              <a:t>Relevant (new) elements of State of the art</a:t>
            </a:r>
            <a:endParaRPr sz="1000">
              <a:solidFill>
                <a:srgbClr val="6FA8DC"/>
              </a:solidFill>
              <a:latin typeface="Playfair Display"/>
              <a:ea typeface="Playfair Display"/>
              <a:cs typeface="Playfair Display"/>
              <a:sym typeface="Playfair Display"/>
            </a:endParaRPr>
          </a:p>
        </p:txBody>
      </p:sp>
      <p:pic>
        <p:nvPicPr>
          <p:cNvPr id="329" name="Google Shape;329;p30"/>
          <p:cNvPicPr preferRelativeResize="0"/>
          <p:nvPr/>
        </p:nvPicPr>
        <p:blipFill>
          <a:blip r:embed="rId7">
            <a:alphaModFix/>
          </a:blip>
          <a:stretch>
            <a:fillRect/>
          </a:stretch>
        </p:blipFill>
        <p:spPr>
          <a:xfrm>
            <a:off x="1115314" y="2273372"/>
            <a:ext cx="437362" cy="425817"/>
          </a:xfrm>
          <a:prstGeom prst="rect">
            <a:avLst/>
          </a:prstGeom>
          <a:noFill/>
          <a:ln>
            <a:noFill/>
          </a:ln>
        </p:spPr>
      </p:pic>
      <p:sp>
        <p:nvSpPr>
          <p:cNvPr id="330" name="Google Shape;330;p30"/>
          <p:cNvSpPr txBox="1"/>
          <p:nvPr/>
        </p:nvSpPr>
        <p:spPr>
          <a:xfrm>
            <a:off x="1214100" y="4344825"/>
            <a:ext cx="19101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b="1" lang="fr" sz="1000">
                <a:solidFill>
                  <a:srgbClr val="20124D"/>
                </a:solidFill>
                <a:latin typeface="Merriweather"/>
                <a:ea typeface="Merriweather"/>
                <a:cs typeface="Merriweather"/>
                <a:sym typeface="Merriweather"/>
              </a:rPr>
              <a:t>F -</a:t>
            </a:r>
            <a:r>
              <a:rPr b="1" lang="fr" sz="1000">
                <a:solidFill>
                  <a:srgbClr val="20124D"/>
                </a:solidFill>
                <a:latin typeface="Playfair Display"/>
                <a:ea typeface="Playfair Display"/>
                <a:cs typeface="Playfair Display"/>
                <a:sym typeface="Playfair Display"/>
              </a:rPr>
              <a:t> </a:t>
            </a:r>
            <a:r>
              <a:rPr lang="fr" sz="1000">
                <a:solidFill>
                  <a:srgbClr val="20124D"/>
                </a:solidFill>
                <a:uFill>
                  <a:noFill/>
                </a:uFill>
                <a:latin typeface="Playfair Display"/>
                <a:ea typeface="Playfair Display"/>
                <a:cs typeface="Playfair Display"/>
                <a:sym typeface="Playfair Display"/>
                <a:hlinkClick r:id="rId10">
                  <a:extLst>
                    <a:ext uri="{A12FA001-AC4F-418D-AE19-62706E023703}">
                      <ahyp:hlinkClr val="tx"/>
                    </a:ext>
                  </a:extLst>
                </a:hlinkClick>
              </a:rPr>
              <a:t>Work Plan</a:t>
            </a:r>
            <a:endParaRPr sz="1000">
              <a:solidFill>
                <a:srgbClr val="20124D"/>
              </a:solidFill>
              <a:latin typeface="Playfair Display"/>
              <a:ea typeface="Playfair Display"/>
              <a:cs typeface="Playfair Display"/>
              <a:sym typeface="Playfair Display"/>
            </a:endParaRPr>
          </a:p>
        </p:txBody>
      </p:sp>
      <p:pic>
        <p:nvPicPr>
          <p:cNvPr id="331" name="Google Shape;331;p30"/>
          <p:cNvPicPr preferRelativeResize="0"/>
          <p:nvPr/>
        </p:nvPicPr>
        <p:blipFill>
          <a:blip r:embed="rId8">
            <a:alphaModFix/>
          </a:blip>
          <a:stretch>
            <a:fillRect/>
          </a:stretch>
        </p:blipFill>
        <p:spPr>
          <a:xfrm>
            <a:off x="1170994" y="3017517"/>
            <a:ext cx="437362" cy="425909"/>
          </a:xfrm>
          <a:prstGeom prst="rect">
            <a:avLst/>
          </a:prstGeom>
          <a:noFill/>
          <a:ln>
            <a:noFill/>
          </a:ln>
        </p:spPr>
      </p:pic>
      <p:pic>
        <p:nvPicPr>
          <p:cNvPr id="332" name="Google Shape;332;p30"/>
          <p:cNvPicPr preferRelativeResize="0"/>
          <p:nvPr/>
        </p:nvPicPr>
        <p:blipFill>
          <a:blip r:embed="rId11">
            <a:alphaModFix/>
          </a:blip>
          <a:stretch>
            <a:fillRect/>
          </a:stretch>
        </p:blipFill>
        <p:spPr>
          <a:xfrm>
            <a:off x="864000" y="3661200"/>
            <a:ext cx="626625" cy="505800"/>
          </a:xfrm>
          <a:prstGeom prst="rect">
            <a:avLst/>
          </a:prstGeom>
          <a:noFill/>
          <a:ln>
            <a:noFill/>
          </a:ln>
        </p:spPr>
      </p:pic>
      <p:sp>
        <p:nvSpPr>
          <p:cNvPr id="333" name="Google Shape;333;p30"/>
          <p:cNvSpPr txBox="1"/>
          <p:nvPr/>
        </p:nvSpPr>
        <p:spPr>
          <a:xfrm>
            <a:off x="1831025" y="2320375"/>
            <a:ext cx="560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000">
                <a:solidFill>
                  <a:srgbClr val="3D85C6"/>
                </a:solidFill>
                <a:latin typeface="Merriweather"/>
                <a:ea typeface="Merriweather"/>
                <a:cs typeface="Merriweather"/>
                <a:sym typeface="Merriweather"/>
              </a:rPr>
              <a:t>C -</a:t>
            </a:r>
            <a:r>
              <a:rPr b="1" lang="fr" sz="1000">
                <a:solidFill>
                  <a:srgbClr val="3D85C6"/>
                </a:solidFill>
                <a:latin typeface="Playfair Display"/>
                <a:ea typeface="Playfair Display"/>
                <a:cs typeface="Playfair Display"/>
                <a:sym typeface="Playfair Display"/>
              </a:rPr>
              <a:t> </a:t>
            </a:r>
            <a:r>
              <a:rPr lang="fr" sz="1000">
                <a:solidFill>
                  <a:srgbClr val="3D85C6"/>
                </a:solidFill>
                <a:uFill>
                  <a:noFill/>
                </a:uFill>
                <a:latin typeface="Playfair Display"/>
                <a:ea typeface="Playfair Display"/>
                <a:cs typeface="Playfair Display"/>
                <a:sym typeface="Playfair Display"/>
                <a:hlinkClick r:id="rId12">
                  <a:extLst>
                    <a:ext uri="{A12FA001-AC4F-418D-AE19-62706E023703}">
                      <ahyp:hlinkClr val="tx"/>
                    </a:ext>
                  </a:extLst>
                </a:hlinkClick>
              </a:rPr>
              <a:t>Current developments</a:t>
            </a:r>
            <a:endParaRPr sz="1000">
              <a:solidFill>
                <a:srgbClr val="3D85C6"/>
              </a:solidFill>
              <a:latin typeface="Playfair Display"/>
              <a:ea typeface="Playfair Display"/>
              <a:cs typeface="Playfair Display"/>
              <a:sym typeface="Playfair Display"/>
            </a:endParaRPr>
          </a:p>
        </p:txBody>
      </p:sp>
      <p:sp>
        <p:nvSpPr>
          <p:cNvPr id="334" name="Google Shape;334;p30"/>
          <p:cNvSpPr txBox="1"/>
          <p:nvPr/>
        </p:nvSpPr>
        <p:spPr>
          <a:xfrm>
            <a:off x="1831025" y="3061125"/>
            <a:ext cx="707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000">
                <a:solidFill>
                  <a:srgbClr val="0B5394"/>
                </a:solidFill>
                <a:latin typeface="Merriweather"/>
                <a:ea typeface="Merriweather"/>
                <a:cs typeface="Merriweather"/>
                <a:sym typeface="Merriweather"/>
              </a:rPr>
              <a:t>D -</a:t>
            </a:r>
            <a:r>
              <a:rPr b="1" lang="fr" sz="1000">
                <a:solidFill>
                  <a:srgbClr val="0B5394"/>
                </a:solidFill>
                <a:latin typeface="Playfair Display"/>
                <a:ea typeface="Playfair Display"/>
                <a:cs typeface="Playfair Display"/>
                <a:sym typeface="Playfair Display"/>
              </a:rPr>
              <a:t> </a:t>
            </a:r>
            <a:r>
              <a:rPr lang="fr" sz="1000">
                <a:solidFill>
                  <a:srgbClr val="0B5394"/>
                </a:solidFill>
                <a:uFill>
                  <a:noFill/>
                </a:uFill>
                <a:latin typeface="Playfair Display"/>
                <a:ea typeface="Playfair Display"/>
                <a:cs typeface="Playfair Display"/>
                <a:sym typeface="Playfair Display"/>
                <a:hlinkClick r:id="rId13">
                  <a:extLst>
                    <a:ext uri="{A12FA001-AC4F-418D-AE19-62706E023703}">
                      <ahyp:hlinkClr val="tx"/>
                    </a:ext>
                  </a:extLst>
                </a:hlinkClick>
              </a:rPr>
              <a:t>Project task advancement, achieved work plan and risk analysis</a:t>
            </a:r>
            <a:endParaRPr sz="1000">
              <a:solidFill>
                <a:srgbClr val="0B5394"/>
              </a:solidFill>
              <a:latin typeface="Playfair Display"/>
              <a:ea typeface="Playfair Display"/>
              <a:cs typeface="Playfair Display"/>
              <a:sym typeface="Playfair Display"/>
            </a:endParaRPr>
          </a:p>
        </p:txBody>
      </p:sp>
      <p:sp>
        <p:nvSpPr>
          <p:cNvPr id="335" name="Google Shape;335;p30"/>
          <p:cNvSpPr/>
          <p:nvPr/>
        </p:nvSpPr>
        <p:spPr>
          <a:xfrm>
            <a:off x="2916587" y="302025"/>
            <a:ext cx="3310818" cy="325700"/>
          </a:xfrm>
          <a:prstGeom prst="rect">
            <a:avLst/>
          </a:prstGeom>
        </p:spPr>
        <p:txBody>
          <a:bodyPr>
            <a:prstTxWarp prst="textPlain"/>
          </a:bodyPr>
          <a:lstStyle/>
          <a:p>
            <a:pPr lvl="0" algn="ctr"/>
            <a:r>
              <a:rPr b="0" i="0">
                <a:ln cap="flat" cmpd="sng" w="9525">
                  <a:solidFill>
                    <a:srgbClr val="20124D"/>
                  </a:solidFill>
                  <a:prstDash val="solid"/>
                  <a:round/>
                  <a:headEnd len="sm" w="sm" type="none"/>
                  <a:tailEnd len="sm" w="sm" type="none"/>
                </a:ln>
                <a:solidFill>
                  <a:srgbClr val="D9D2E9"/>
                </a:solidFill>
                <a:latin typeface="Arial"/>
              </a:rPr>
              <a:t>- Table of contents -</a:t>
            </a:r>
          </a:p>
        </p:txBody>
      </p:sp>
      <p:sp>
        <p:nvSpPr>
          <p:cNvPr id="336" name="Google Shape;336;p30"/>
          <p:cNvSpPr txBox="1"/>
          <p:nvPr/>
        </p:nvSpPr>
        <p:spPr>
          <a:xfrm>
            <a:off x="1608350" y="3698538"/>
            <a:ext cx="520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500">
                <a:solidFill>
                  <a:srgbClr val="073763"/>
                </a:solidFill>
                <a:latin typeface="Merriweather"/>
                <a:ea typeface="Merriweather"/>
                <a:cs typeface="Merriweather"/>
                <a:sym typeface="Merriweather"/>
              </a:rPr>
              <a:t>E -</a:t>
            </a:r>
            <a:r>
              <a:rPr b="1" lang="fr" sz="1600">
                <a:solidFill>
                  <a:srgbClr val="073763"/>
                </a:solidFill>
                <a:latin typeface="Playfair Display"/>
                <a:ea typeface="Playfair Display"/>
                <a:cs typeface="Playfair Display"/>
                <a:sym typeface="Playfair Display"/>
              </a:rPr>
              <a:t> </a:t>
            </a:r>
            <a:r>
              <a:rPr b="1" lang="fr" sz="1600">
                <a:solidFill>
                  <a:srgbClr val="073763"/>
                </a:solidFill>
                <a:uFill>
                  <a:noFill/>
                </a:uFill>
                <a:latin typeface="Playfair Display"/>
                <a:ea typeface="Playfair Display"/>
                <a:cs typeface="Playfair Display"/>
                <a:sym typeface="Playfair Display"/>
                <a:hlinkClick r:id="rId14">
                  <a:extLst>
                    <a:ext uri="{A12FA001-AC4F-418D-AE19-62706E023703}">
                      <ahyp:hlinkClr val="tx"/>
                    </a:ext>
                  </a:extLst>
                </a:hlinkClick>
              </a:rPr>
              <a:t> </a:t>
            </a:r>
            <a:r>
              <a:rPr lang="fr" sz="1600">
                <a:solidFill>
                  <a:srgbClr val="073763"/>
                </a:solidFill>
                <a:uFill>
                  <a:noFill/>
                </a:uFill>
                <a:latin typeface="Playfair Display Black"/>
                <a:ea typeface="Playfair Display Black"/>
                <a:cs typeface="Playfair Display Black"/>
                <a:sym typeface="Playfair Display Black"/>
                <a:hlinkClick r:id="rId15">
                  <a:extLst>
                    <a:ext uri="{A12FA001-AC4F-418D-AE19-62706E023703}">
                      <ahyp:hlinkClr val="tx"/>
                    </a:ext>
                  </a:extLst>
                </a:hlinkClick>
              </a:rPr>
              <a:t>Project costs</a:t>
            </a:r>
            <a:endParaRPr sz="1600">
              <a:solidFill>
                <a:srgbClr val="073763"/>
              </a:solidFill>
              <a:latin typeface="Playfair Display Black"/>
              <a:ea typeface="Playfair Display Black"/>
              <a:cs typeface="Playfair Display Black"/>
              <a:sym typeface="Playfair Display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pic>
        <p:nvPicPr>
          <p:cNvPr id="341" name="Google Shape;341;p31"/>
          <p:cNvPicPr preferRelativeResize="0"/>
          <p:nvPr/>
        </p:nvPicPr>
        <p:blipFill>
          <a:blip r:embed="rId4">
            <a:alphaModFix/>
          </a:blip>
          <a:stretch>
            <a:fillRect/>
          </a:stretch>
        </p:blipFill>
        <p:spPr>
          <a:xfrm>
            <a:off x="7523325" y="175500"/>
            <a:ext cx="1274375" cy="505849"/>
          </a:xfrm>
          <a:prstGeom prst="rect">
            <a:avLst/>
          </a:prstGeom>
          <a:noFill/>
          <a:ln>
            <a:noFill/>
          </a:ln>
        </p:spPr>
      </p:pic>
      <p:pic>
        <p:nvPicPr>
          <p:cNvPr id="342" name="Google Shape;342;p31"/>
          <p:cNvPicPr preferRelativeResize="0"/>
          <p:nvPr/>
        </p:nvPicPr>
        <p:blipFill rotWithShape="1">
          <a:blip r:embed="rId5">
            <a:alphaModFix/>
          </a:blip>
          <a:srcRect b="0" l="6191" r="-9" t="0"/>
          <a:stretch/>
        </p:blipFill>
        <p:spPr>
          <a:xfrm>
            <a:off x="404824" y="780050"/>
            <a:ext cx="698900" cy="393599"/>
          </a:xfrm>
          <a:prstGeom prst="rect">
            <a:avLst/>
          </a:prstGeom>
          <a:noFill/>
          <a:ln>
            <a:noFill/>
          </a:ln>
        </p:spPr>
      </p:pic>
      <p:sp>
        <p:nvSpPr>
          <p:cNvPr id="343" name="Google Shape;343;p31"/>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sp>
        <p:nvSpPr>
          <p:cNvPr id="344" name="Google Shape;344;p31"/>
          <p:cNvSpPr txBox="1"/>
          <p:nvPr/>
        </p:nvSpPr>
        <p:spPr>
          <a:xfrm>
            <a:off x="226950" y="258875"/>
            <a:ext cx="8690100" cy="461700"/>
          </a:xfrm>
          <a:prstGeom prst="rect">
            <a:avLst/>
          </a:prstGeom>
          <a:noFill/>
          <a:ln>
            <a:noFill/>
          </a:ln>
        </p:spPr>
        <p:txBody>
          <a:bodyPr anchorCtr="0" anchor="t" bIns="91425" lIns="91425" spcFirstLastPara="1" rIns="91425" wrap="square" tIns="91425">
            <a:spAutoFit/>
          </a:bodyPr>
          <a:lstStyle/>
          <a:p>
            <a:pPr indent="-342900" lvl="0" marL="457200" rtl="0" algn="ctr">
              <a:spcBef>
                <a:spcPts val="0"/>
              </a:spcBef>
              <a:spcAft>
                <a:spcPts val="0"/>
              </a:spcAft>
              <a:buSzPts val="1800"/>
              <a:buFont typeface="Merriweather"/>
              <a:buAutoNum type="alphaUcPeriod" startAt="5"/>
            </a:pPr>
            <a:r>
              <a:rPr lang="fr" sz="1800">
                <a:latin typeface="Alegreya SemiBold"/>
                <a:ea typeface="Alegreya SemiBold"/>
                <a:cs typeface="Alegreya SemiBold"/>
                <a:sym typeface="Alegreya SemiBold"/>
              </a:rPr>
              <a:t>PROJECT COSTS</a:t>
            </a:r>
            <a:endParaRPr sz="1800">
              <a:latin typeface="Alegreya SemiBold"/>
              <a:ea typeface="Alegreya SemiBold"/>
              <a:cs typeface="Alegreya SemiBold"/>
              <a:sym typeface="Alegreya SemiBold"/>
            </a:endParaRPr>
          </a:p>
        </p:txBody>
      </p:sp>
      <p:pic>
        <p:nvPicPr>
          <p:cNvPr id="345" name="Google Shape;345;p31"/>
          <p:cNvPicPr preferRelativeResize="0"/>
          <p:nvPr/>
        </p:nvPicPr>
        <p:blipFill>
          <a:blip r:embed="rId6">
            <a:alphaModFix/>
          </a:blip>
          <a:stretch>
            <a:fillRect/>
          </a:stretch>
        </p:blipFill>
        <p:spPr>
          <a:xfrm>
            <a:off x="292838" y="1372150"/>
            <a:ext cx="8558337" cy="2595400"/>
          </a:xfrm>
          <a:prstGeom prst="rect">
            <a:avLst/>
          </a:prstGeom>
          <a:noFill/>
          <a:ln>
            <a:noFill/>
          </a:ln>
        </p:spPr>
      </p:pic>
      <p:sp>
        <p:nvSpPr>
          <p:cNvPr id="346" name="Google Shape;346;p31"/>
          <p:cNvSpPr txBox="1"/>
          <p:nvPr/>
        </p:nvSpPr>
        <p:spPr>
          <a:xfrm>
            <a:off x="2863663" y="4350775"/>
            <a:ext cx="34167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500" u="sng">
                <a:solidFill>
                  <a:schemeClr val="hlink"/>
                </a:solidFill>
                <a:hlinkClick r:id="rId7"/>
              </a:rPr>
              <a:t>https://docs.google.com/spreadsheets/d/18o8vKLldMno5jiXbUUZbx3Ocs_Q6Qh4J/edit#gid=2011768120</a:t>
            </a:r>
            <a:endParaRPr sz="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4"/>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sp>
        <p:nvSpPr>
          <p:cNvPr id="72" name="Google Shape;72;p14"/>
          <p:cNvSpPr/>
          <p:nvPr/>
        </p:nvSpPr>
        <p:spPr>
          <a:xfrm>
            <a:off x="-703375" y="967275"/>
            <a:ext cx="2080200" cy="3684900"/>
          </a:xfrm>
          <a:prstGeom prst="arc">
            <a:avLst>
              <a:gd fmla="val 15986920" name="adj1"/>
              <a:gd fmla="val 5602777" name="adj2"/>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501550" y="4221075"/>
            <a:ext cx="548700" cy="492600"/>
          </a:xfrm>
          <a:prstGeom prst="ellipse">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902250" y="3654788"/>
            <a:ext cx="548700" cy="492600"/>
          </a:xfrm>
          <a:prstGeom prst="ellipse">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1115325" y="2977575"/>
            <a:ext cx="548700" cy="505800"/>
          </a:xfrm>
          <a:prstGeom prst="ellipse">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1059650" y="2233373"/>
            <a:ext cx="548700" cy="505800"/>
          </a:xfrm>
          <a:prstGeom prst="ellipse">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902250" y="1552338"/>
            <a:ext cx="548700" cy="505800"/>
          </a:xfrm>
          <a:prstGeom prst="ellipse">
            <a:avLst/>
          </a:prstGeom>
          <a:solidFill>
            <a:srgbClr val="6FA8DC"/>
          </a:solid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 name="Google Shape;78;p14"/>
          <p:cNvPicPr preferRelativeResize="0"/>
          <p:nvPr/>
        </p:nvPicPr>
        <p:blipFill>
          <a:blip r:embed="rId4">
            <a:alphaModFix/>
          </a:blip>
          <a:stretch>
            <a:fillRect/>
          </a:stretch>
        </p:blipFill>
        <p:spPr>
          <a:xfrm>
            <a:off x="7523325" y="175500"/>
            <a:ext cx="1274375" cy="505849"/>
          </a:xfrm>
          <a:prstGeom prst="rect">
            <a:avLst/>
          </a:prstGeom>
          <a:noFill/>
          <a:ln>
            <a:noFill/>
          </a:ln>
        </p:spPr>
      </p:pic>
      <p:sp>
        <p:nvSpPr>
          <p:cNvPr id="79" name="Google Shape;79;p14"/>
          <p:cNvSpPr/>
          <p:nvPr/>
        </p:nvSpPr>
        <p:spPr>
          <a:xfrm>
            <a:off x="501550" y="955350"/>
            <a:ext cx="548700" cy="492600"/>
          </a:xfrm>
          <a:prstGeom prst="ellipse">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4"/>
          <p:cNvPicPr preferRelativeResize="0"/>
          <p:nvPr/>
        </p:nvPicPr>
        <p:blipFill>
          <a:blip r:embed="rId5">
            <a:alphaModFix/>
          </a:blip>
          <a:stretch>
            <a:fillRect/>
          </a:stretch>
        </p:blipFill>
        <p:spPr>
          <a:xfrm>
            <a:off x="557219" y="996254"/>
            <a:ext cx="437362" cy="410792"/>
          </a:xfrm>
          <a:prstGeom prst="rect">
            <a:avLst/>
          </a:prstGeom>
          <a:noFill/>
          <a:ln>
            <a:noFill/>
          </a:ln>
        </p:spPr>
      </p:pic>
      <p:sp>
        <p:nvSpPr>
          <p:cNvPr id="81" name="Google Shape;81;p14"/>
          <p:cNvSpPr txBox="1"/>
          <p:nvPr/>
        </p:nvSpPr>
        <p:spPr>
          <a:xfrm>
            <a:off x="1214100" y="946000"/>
            <a:ext cx="739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500">
                <a:solidFill>
                  <a:srgbClr val="9FC5E8"/>
                </a:solidFill>
                <a:latin typeface="Merriweather"/>
                <a:ea typeface="Merriweather"/>
                <a:cs typeface="Merriweather"/>
                <a:sym typeface="Merriweather"/>
              </a:rPr>
              <a:t>A</a:t>
            </a:r>
            <a:r>
              <a:rPr b="1" lang="fr" sz="1500">
                <a:solidFill>
                  <a:srgbClr val="9FC5E8"/>
                </a:solidFill>
                <a:latin typeface="Merriweather"/>
                <a:ea typeface="Merriweather"/>
                <a:cs typeface="Merriweather"/>
                <a:sym typeface="Merriweather"/>
              </a:rPr>
              <a:t> -</a:t>
            </a:r>
            <a:r>
              <a:rPr b="1" lang="fr" sz="1600">
                <a:solidFill>
                  <a:srgbClr val="9FC5E8"/>
                </a:solidFill>
                <a:latin typeface="Merriweather"/>
                <a:ea typeface="Merriweather"/>
                <a:cs typeface="Merriweather"/>
                <a:sym typeface="Merriweather"/>
              </a:rPr>
              <a:t> </a:t>
            </a:r>
            <a:r>
              <a:rPr lang="fr" sz="1600">
                <a:solidFill>
                  <a:srgbClr val="9FC5E8"/>
                </a:solidFill>
                <a:uFill>
                  <a:noFill/>
                </a:uFill>
                <a:latin typeface="Playfair Display"/>
                <a:ea typeface="Playfair Display"/>
                <a:cs typeface="Playfair Display"/>
                <a:sym typeface="Playfair Display"/>
                <a:hlinkClick r:id="rId6">
                  <a:extLst>
                    <a:ext uri="{A12FA001-AC4F-418D-AE19-62706E023703}">
                      <ahyp:hlinkClr val="tx"/>
                    </a:ext>
                  </a:extLst>
                </a:hlinkClick>
              </a:rPr>
              <a:t>Context of the study</a:t>
            </a:r>
            <a:endParaRPr sz="1600">
              <a:solidFill>
                <a:srgbClr val="9FC5E8"/>
              </a:solidFill>
              <a:latin typeface="Playfair Display"/>
              <a:ea typeface="Playfair Display"/>
              <a:cs typeface="Playfair Display"/>
              <a:sym typeface="Playfair Display"/>
            </a:endParaRPr>
          </a:p>
        </p:txBody>
      </p:sp>
      <p:pic>
        <p:nvPicPr>
          <p:cNvPr id="82" name="Google Shape;82;p14"/>
          <p:cNvPicPr preferRelativeResize="0"/>
          <p:nvPr/>
        </p:nvPicPr>
        <p:blipFill>
          <a:blip r:embed="rId7">
            <a:alphaModFix/>
          </a:blip>
          <a:stretch>
            <a:fillRect/>
          </a:stretch>
        </p:blipFill>
        <p:spPr>
          <a:xfrm>
            <a:off x="957914" y="1592306"/>
            <a:ext cx="437362" cy="425859"/>
          </a:xfrm>
          <a:prstGeom prst="rect">
            <a:avLst/>
          </a:prstGeom>
          <a:noFill/>
          <a:ln>
            <a:noFill/>
          </a:ln>
        </p:spPr>
      </p:pic>
      <p:pic>
        <p:nvPicPr>
          <p:cNvPr id="83" name="Google Shape;83;p14"/>
          <p:cNvPicPr preferRelativeResize="0"/>
          <p:nvPr/>
        </p:nvPicPr>
        <p:blipFill>
          <a:blip r:embed="rId8">
            <a:alphaModFix/>
          </a:blip>
          <a:stretch>
            <a:fillRect/>
          </a:stretch>
        </p:blipFill>
        <p:spPr>
          <a:xfrm>
            <a:off x="557219" y="4254417"/>
            <a:ext cx="437362" cy="425909"/>
          </a:xfrm>
          <a:prstGeom prst="rect">
            <a:avLst/>
          </a:prstGeom>
          <a:noFill/>
          <a:ln>
            <a:noFill/>
          </a:ln>
        </p:spPr>
      </p:pic>
      <p:sp>
        <p:nvSpPr>
          <p:cNvPr id="84" name="Google Shape;84;p14"/>
          <p:cNvSpPr txBox="1"/>
          <p:nvPr/>
        </p:nvSpPr>
        <p:spPr>
          <a:xfrm>
            <a:off x="1608350" y="1563863"/>
            <a:ext cx="677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500">
                <a:solidFill>
                  <a:srgbClr val="6FA8DC"/>
                </a:solidFill>
                <a:latin typeface="Merriweather"/>
                <a:ea typeface="Merriweather"/>
                <a:cs typeface="Merriweather"/>
                <a:sym typeface="Merriweather"/>
              </a:rPr>
              <a:t>B</a:t>
            </a:r>
            <a:r>
              <a:rPr b="1" lang="fr" sz="1500">
                <a:solidFill>
                  <a:srgbClr val="6FA8DC"/>
                </a:solidFill>
                <a:latin typeface="Merriweather"/>
                <a:ea typeface="Merriweather"/>
                <a:cs typeface="Merriweather"/>
                <a:sym typeface="Merriweather"/>
              </a:rPr>
              <a:t> -</a:t>
            </a:r>
            <a:r>
              <a:rPr b="1" lang="fr" sz="1600">
                <a:solidFill>
                  <a:srgbClr val="6FA8DC"/>
                </a:solidFill>
                <a:latin typeface="Playfair Display"/>
                <a:ea typeface="Playfair Display"/>
                <a:cs typeface="Playfair Display"/>
                <a:sym typeface="Playfair Display"/>
              </a:rPr>
              <a:t> </a:t>
            </a:r>
            <a:r>
              <a:rPr lang="fr" sz="1600">
                <a:solidFill>
                  <a:srgbClr val="6FA8DC"/>
                </a:solidFill>
                <a:uFill>
                  <a:noFill/>
                </a:uFill>
                <a:latin typeface="Playfair Display"/>
                <a:ea typeface="Playfair Display"/>
                <a:cs typeface="Playfair Display"/>
                <a:sym typeface="Playfair Display"/>
                <a:hlinkClick r:id="rId9">
                  <a:extLst>
                    <a:ext uri="{A12FA001-AC4F-418D-AE19-62706E023703}">
                      <ahyp:hlinkClr val="tx"/>
                    </a:ext>
                  </a:extLst>
                </a:hlinkClick>
              </a:rPr>
              <a:t>Relevant (new) elements of State of the art</a:t>
            </a:r>
            <a:endParaRPr sz="1600">
              <a:solidFill>
                <a:srgbClr val="6FA8DC"/>
              </a:solidFill>
              <a:latin typeface="Playfair Display"/>
              <a:ea typeface="Playfair Display"/>
              <a:cs typeface="Playfair Display"/>
              <a:sym typeface="Playfair Display"/>
            </a:endParaRPr>
          </a:p>
        </p:txBody>
      </p:sp>
      <p:sp>
        <p:nvSpPr>
          <p:cNvPr id="85" name="Google Shape;85;p14"/>
          <p:cNvSpPr txBox="1"/>
          <p:nvPr/>
        </p:nvSpPr>
        <p:spPr>
          <a:xfrm>
            <a:off x="1831025" y="2270725"/>
            <a:ext cx="560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500">
                <a:solidFill>
                  <a:srgbClr val="3D85C6"/>
                </a:solidFill>
                <a:latin typeface="Merriweather"/>
                <a:ea typeface="Merriweather"/>
                <a:cs typeface="Merriweather"/>
                <a:sym typeface="Merriweather"/>
              </a:rPr>
              <a:t>C</a:t>
            </a:r>
            <a:r>
              <a:rPr b="1" lang="fr" sz="1500">
                <a:solidFill>
                  <a:srgbClr val="3D85C6"/>
                </a:solidFill>
                <a:latin typeface="Merriweather"/>
                <a:ea typeface="Merriweather"/>
                <a:cs typeface="Merriweather"/>
                <a:sym typeface="Merriweather"/>
              </a:rPr>
              <a:t> -</a:t>
            </a:r>
            <a:r>
              <a:rPr b="1" lang="fr" sz="1600">
                <a:solidFill>
                  <a:srgbClr val="3D85C6"/>
                </a:solidFill>
                <a:latin typeface="Playfair Display"/>
                <a:ea typeface="Playfair Display"/>
                <a:cs typeface="Playfair Display"/>
                <a:sym typeface="Playfair Display"/>
              </a:rPr>
              <a:t> </a:t>
            </a:r>
            <a:r>
              <a:rPr lang="fr" sz="1600">
                <a:solidFill>
                  <a:srgbClr val="3D85C6"/>
                </a:solidFill>
                <a:uFill>
                  <a:noFill/>
                </a:uFill>
                <a:latin typeface="Playfair Display"/>
                <a:ea typeface="Playfair Display"/>
                <a:cs typeface="Playfair Display"/>
                <a:sym typeface="Playfair Display"/>
                <a:hlinkClick r:id="rId10">
                  <a:extLst>
                    <a:ext uri="{A12FA001-AC4F-418D-AE19-62706E023703}">
                      <ahyp:hlinkClr val="tx"/>
                    </a:ext>
                  </a:extLst>
                </a:hlinkClick>
              </a:rPr>
              <a:t>Current developments</a:t>
            </a:r>
            <a:endParaRPr sz="1600">
              <a:solidFill>
                <a:srgbClr val="3D85C6"/>
              </a:solidFill>
              <a:latin typeface="Playfair Display"/>
              <a:ea typeface="Playfair Display"/>
              <a:cs typeface="Playfair Display"/>
              <a:sym typeface="Playfair Display"/>
            </a:endParaRPr>
          </a:p>
        </p:txBody>
      </p:sp>
      <p:sp>
        <p:nvSpPr>
          <p:cNvPr id="86" name="Google Shape;86;p14"/>
          <p:cNvSpPr txBox="1"/>
          <p:nvPr/>
        </p:nvSpPr>
        <p:spPr>
          <a:xfrm>
            <a:off x="1831025" y="2977575"/>
            <a:ext cx="677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500">
                <a:solidFill>
                  <a:srgbClr val="0B5394"/>
                </a:solidFill>
                <a:latin typeface="Merriweather"/>
                <a:ea typeface="Merriweather"/>
                <a:cs typeface="Merriweather"/>
                <a:sym typeface="Merriweather"/>
              </a:rPr>
              <a:t>D</a:t>
            </a:r>
            <a:r>
              <a:rPr b="1" lang="fr" sz="1500">
                <a:solidFill>
                  <a:srgbClr val="0B5394"/>
                </a:solidFill>
                <a:latin typeface="Merriweather"/>
                <a:ea typeface="Merriweather"/>
                <a:cs typeface="Merriweather"/>
                <a:sym typeface="Merriweather"/>
              </a:rPr>
              <a:t> -</a:t>
            </a:r>
            <a:r>
              <a:rPr b="1" lang="fr" sz="1600">
                <a:solidFill>
                  <a:srgbClr val="0B5394"/>
                </a:solidFill>
                <a:latin typeface="Playfair Display"/>
                <a:ea typeface="Playfair Display"/>
                <a:cs typeface="Playfair Display"/>
                <a:sym typeface="Playfair Display"/>
              </a:rPr>
              <a:t> </a:t>
            </a:r>
            <a:r>
              <a:rPr lang="fr" sz="1600">
                <a:solidFill>
                  <a:srgbClr val="0B5394"/>
                </a:solidFill>
                <a:uFill>
                  <a:noFill/>
                </a:uFill>
                <a:latin typeface="Playfair Display"/>
                <a:ea typeface="Playfair Display"/>
                <a:cs typeface="Playfair Display"/>
                <a:sym typeface="Playfair Display"/>
                <a:hlinkClick r:id="rId11">
                  <a:extLst>
                    <a:ext uri="{A12FA001-AC4F-418D-AE19-62706E023703}">
                      <ahyp:hlinkClr val="tx"/>
                    </a:ext>
                  </a:extLst>
                </a:hlinkClick>
              </a:rPr>
              <a:t>Project task advancement, achieved work plan and risk analysis</a:t>
            </a:r>
            <a:endParaRPr sz="1600">
              <a:solidFill>
                <a:srgbClr val="0B5394"/>
              </a:solidFill>
              <a:latin typeface="Playfair Display"/>
              <a:ea typeface="Playfair Display"/>
              <a:cs typeface="Playfair Display"/>
              <a:sym typeface="Playfair Display"/>
            </a:endParaRPr>
          </a:p>
        </p:txBody>
      </p:sp>
      <p:sp>
        <p:nvSpPr>
          <p:cNvPr id="87" name="Google Shape;87;p14"/>
          <p:cNvSpPr txBox="1"/>
          <p:nvPr/>
        </p:nvSpPr>
        <p:spPr>
          <a:xfrm>
            <a:off x="1608350" y="3685538"/>
            <a:ext cx="520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500">
                <a:solidFill>
                  <a:srgbClr val="073763"/>
                </a:solidFill>
                <a:latin typeface="Merriweather"/>
                <a:ea typeface="Merriweather"/>
                <a:cs typeface="Merriweather"/>
                <a:sym typeface="Merriweather"/>
              </a:rPr>
              <a:t>E</a:t>
            </a:r>
            <a:r>
              <a:rPr b="1" lang="fr" sz="1500">
                <a:solidFill>
                  <a:srgbClr val="073763"/>
                </a:solidFill>
                <a:latin typeface="Merriweather"/>
                <a:ea typeface="Merriweather"/>
                <a:cs typeface="Merriweather"/>
                <a:sym typeface="Merriweather"/>
              </a:rPr>
              <a:t> -</a:t>
            </a:r>
            <a:r>
              <a:rPr b="1" lang="fr" sz="1600">
                <a:solidFill>
                  <a:srgbClr val="073763"/>
                </a:solidFill>
                <a:latin typeface="Playfair Display"/>
                <a:ea typeface="Playfair Display"/>
                <a:cs typeface="Playfair Display"/>
                <a:sym typeface="Playfair Display"/>
              </a:rPr>
              <a:t> </a:t>
            </a:r>
            <a:r>
              <a:rPr b="1" lang="fr" sz="1600">
                <a:solidFill>
                  <a:srgbClr val="073763"/>
                </a:solidFill>
                <a:uFill>
                  <a:noFill/>
                </a:uFill>
                <a:latin typeface="Playfair Display"/>
                <a:ea typeface="Playfair Display"/>
                <a:cs typeface="Playfair Display"/>
                <a:sym typeface="Playfair Display"/>
                <a:hlinkClick r:id="rId12">
                  <a:extLst>
                    <a:ext uri="{A12FA001-AC4F-418D-AE19-62706E023703}">
                      <ahyp:hlinkClr val="tx"/>
                    </a:ext>
                  </a:extLst>
                </a:hlinkClick>
              </a:rPr>
              <a:t> </a:t>
            </a:r>
            <a:r>
              <a:rPr lang="fr" sz="1600">
                <a:solidFill>
                  <a:srgbClr val="073763"/>
                </a:solidFill>
                <a:uFill>
                  <a:noFill/>
                </a:uFill>
                <a:latin typeface="Playfair Display"/>
                <a:ea typeface="Playfair Display"/>
                <a:cs typeface="Playfair Display"/>
                <a:sym typeface="Playfair Display"/>
                <a:hlinkClick r:id="rId13">
                  <a:extLst>
                    <a:ext uri="{A12FA001-AC4F-418D-AE19-62706E023703}">
                      <ahyp:hlinkClr val="tx"/>
                    </a:ext>
                  </a:extLst>
                </a:hlinkClick>
              </a:rPr>
              <a:t>Project costs</a:t>
            </a:r>
            <a:endParaRPr sz="1600">
              <a:solidFill>
                <a:srgbClr val="073763"/>
              </a:solidFill>
              <a:latin typeface="Playfair Display"/>
              <a:ea typeface="Playfair Display"/>
              <a:cs typeface="Playfair Display"/>
              <a:sym typeface="Playfair Display"/>
            </a:endParaRPr>
          </a:p>
        </p:txBody>
      </p:sp>
      <p:pic>
        <p:nvPicPr>
          <p:cNvPr id="88" name="Google Shape;88;p14"/>
          <p:cNvPicPr preferRelativeResize="0"/>
          <p:nvPr/>
        </p:nvPicPr>
        <p:blipFill>
          <a:blip r:embed="rId7">
            <a:alphaModFix/>
          </a:blip>
          <a:stretch>
            <a:fillRect/>
          </a:stretch>
        </p:blipFill>
        <p:spPr>
          <a:xfrm>
            <a:off x="1115314" y="2273372"/>
            <a:ext cx="437362" cy="425817"/>
          </a:xfrm>
          <a:prstGeom prst="rect">
            <a:avLst/>
          </a:prstGeom>
          <a:noFill/>
          <a:ln>
            <a:noFill/>
          </a:ln>
        </p:spPr>
      </p:pic>
      <p:sp>
        <p:nvSpPr>
          <p:cNvPr id="89" name="Google Shape;89;p14"/>
          <p:cNvSpPr txBox="1"/>
          <p:nvPr/>
        </p:nvSpPr>
        <p:spPr>
          <a:xfrm>
            <a:off x="1214100" y="4318825"/>
            <a:ext cx="19101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Clr>
                <a:schemeClr val="dk1"/>
              </a:buClr>
              <a:buSzPts val="1100"/>
              <a:buFont typeface="Arial"/>
              <a:buNone/>
            </a:pPr>
            <a:r>
              <a:rPr b="1" lang="fr" sz="1500">
                <a:solidFill>
                  <a:srgbClr val="20124D"/>
                </a:solidFill>
                <a:latin typeface="Merriweather"/>
                <a:ea typeface="Merriweather"/>
                <a:cs typeface="Merriweather"/>
                <a:sym typeface="Merriweather"/>
              </a:rPr>
              <a:t>F</a:t>
            </a:r>
            <a:r>
              <a:rPr b="1" lang="fr" sz="1500">
                <a:solidFill>
                  <a:srgbClr val="20124D"/>
                </a:solidFill>
                <a:latin typeface="Merriweather"/>
                <a:ea typeface="Merriweather"/>
                <a:cs typeface="Merriweather"/>
                <a:sym typeface="Merriweather"/>
              </a:rPr>
              <a:t> -</a:t>
            </a:r>
            <a:r>
              <a:rPr b="1" lang="fr" sz="1600">
                <a:solidFill>
                  <a:srgbClr val="20124D"/>
                </a:solidFill>
                <a:latin typeface="Playfair Display"/>
                <a:ea typeface="Playfair Display"/>
                <a:cs typeface="Playfair Display"/>
                <a:sym typeface="Playfair Display"/>
              </a:rPr>
              <a:t> </a:t>
            </a:r>
            <a:r>
              <a:rPr lang="fr" sz="1600">
                <a:solidFill>
                  <a:srgbClr val="20124D"/>
                </a:solidFill>
                <a:uFill>
                  <a:noFill/>
                </a:uFill>
                <a:latin typeface="Playfair Display"/>
                <a:ea typeface="Playfair Display"/>
                <a:cs typeface="Playfair Display"/>
                <a:sym typeface="Playfair Display"/>
                <a:hlinkClick r:id="rId14">
                  <a:extLst>
                    <a:ext uri="{A12FA001-AC4F-418D-AE19-62706E023703}">
                      <ahyp:hlinkClr val="tx"/>
                    </a:ext>
                  </a:extLst>
                </a:hlinkClick>
              </a:rPr>
              <a:t>Work Plan</a:t>
            </a:r>
            <a:endParaRPr sz="1600">
              <a:solidFill>
                <a:srgbClr val="20124D"/>
              </a:solidFill>
              <a:latin typeface="Playfair Display"/>
              <a:ea typeface="Playfair Display"/>
              <a:cs typeface="Playfair Display"/>
              <a:sym typeface="Playfair Display"/>
            </a:endParaRPr>
          </a:p>
        </p:txBody>
      </p:sp>
      <p:pic>
        <p:nvPicPr>
          <p:cNvPr id="90" name="Google Shape;90;p14"/>
          <p:cNvPicPr preferRelativeResize="0"/>
          <p:nvPr/>
        </p:nvPicPr>
        <p:blipFill>
          <a:blip r:embed="rId8">
            <a:alphaModFix/>
          </a:blip>
          <a:stretch>
            <a:fillRect/>
          </a:stretch>
        </p:blipFill>
        <p:spPr>
          <a:xfrm>
            <a:off x="1170994" y="3017517"/>
            <a:ext cx="437362" cy="425909"/>
          </a:xfrm>
          <a:prstGeom prst="rect">
            <a:avLst/>
          </a:prstGeom>
          <a:noFill/>
          <a:ln>
            <a:noFill/>
          </a:ln>
        </p:spPr>
      </p:pic>
      <p:pic>
        <p:nvPicPr>
          <p:cNvPr id="91" name="Google Shape;91;p14"/>
          <p:cNvPicPr preferRelativeResize="0"/>
          <p:nvPr/>
        </p:nvPicPr>
        <p:blipFill>
          <a:blip r:embed="rId15">
            <a:alphaModFix/>
          </a:blip>
          <a:stretch>
            <a:fillRect/>
          </a:stretch>
        </p:blipFill>
        <p:spPr>
          <a:xfrm>
            <a:off x="864000" y="3661200"/>
            <a:ext cx="626625" cy="505800"/>
          </a:xfrm>
          <a:prstGeom prst="rect">
            <a:avLst/>
          </a:prstGeom>
          <a:noFill/>
          <a:ln>
            <a:noFill/>
          </a:ln>
        </p:spPr>
      </p:pic>
      <p:sp>
        <p:nvSpPr>
          <p:cNvPr id="92" name="Google Shape;92;p14"/>
          <p:cNvSpPr/>
          <p:nvPr/>
        </p:nvSpPr>
        <p:spPr>
          <a:xfrm>
            <a:off x="2916587" y="302025"/>
            <a:ext cx="3310818" cy="325700"/>
          </a:xfrm>
          <a:prstGeom prst="rect">
            <a:avLst/>
          </a:prstGeom>
        </p:spPr>
        <p:txBody>
          <a:bodyPr>
            <a:prstTxWarp prst="textPlain"/>
          </a:bodyPr>
          <a:lstStyle/>
          <a:p>
            <a:pPr lvl="0" algn="ctr"/>
            <a:r>
              <a:rPr b="0" i="0">
                <a:ln cap="flat" cmpd="sng" w="9525">
                  <a:solidFill>
                    <a:srgbClr val="20124D"/>
                  </a:solidFill>
                  <a:prstDash val="solid"/>
                  <a:round/>
                  <a:headEnd len="sm" w="sm" type="none"/>
                  <a:tailEnd len="sm" w="sm" type="none"/>
                </a:ln>
                <a:solidFill>
                  <a:srgbClr val="D9D2E9"/>
                </a:solidFill>
                <a:latin typeface="Arial"/>
              </a:rPr>
              <a:t>- Table of contents -</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32"/>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sp>
        <p:nvSpPr>
          <p:cNvPr id="352" name="Google Shape;352;p32"/>
          <p:cNvSpPr/>
          <p:nvPr/>
        </p:nvSpPr>
        <p:spPr>
          <a:xfrm>
            <a:off x="-703375" y="967275"/>
            <a:ext cx="2080200" cy="3684900"/>
          </a:xfrm>
          <a:prstGeom prst="arc">
            <a:avLst>
              <a:gd fmla="val 15986920" name="adj1"/>
              <a:gd fmla="val 5602777" name="adj2"/>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501550" y="4221075"/>
            <a:ext cx="548700" cy="492600"/>
          </a:xfrm>
          <a:prstGeom prst="ellipse">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902250" y="3654788"/>
            <a:ext cx="548700" cy="492600"/>
          </a:xfrm>
          <a:prstGeom prst="ellipse">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a:off x="1115325" y="2977575"/>
            <a:ext cx="548700" cy="505800"/>
          </a:xfrm>
          <a:prstGeom prst="ellipse">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2"/>
          <p:cNvSpPr/>
          <p:nvPr/>
        </p:nvSpPr>
        <p:spPr>
          <a:xfrm>
            <a:off x="1059650" y="2233373"/>
            <a:ext cx="548700" cy="505800"/>
          </a:xfrm>
          <a:prstGeom prst="ellipse">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p:nvPr/>
        </p:nvSpPr>
        <p:spPr>
          <a:xfrm>
            <a:off x="902250" y="1552338"/>
            <a:ext cx="548700" cy="505800"/>
          </a:xfrm>
          <a:prstGeom prst="ellipse">
            <a:avLst/>
          </a:prstGeom>
          <a:solidFill>
            <a:srgbClr val="6FA8DC"/>
          </a:solid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8" name="Google Shape;358;p32"/>
          <p:cNvPicPr preferRelativeResize="0"/>
          <p:nvPr/>
        </p:nvPicPr>
        <p:blipFill>
          <a:blip r:embed="rId4">
            <a:alphaModFix/>
          </a:blip>
          <a:stretch>
            <a:fillRect/>
          </a:stretch>
        </p:blipFill>
        <p:spPr>
          <a:xfrm>
            <a:off x="7523325" y="175500"/>
            <a:ext cx="1274375" cy="505849"/>
          </a:xfrm>
          <a:prstGeom prst="rect">
            <a:avLst/>
          </a:prstGeom>
          <a:noFill/>
          <a:ln>
            <a:noFill/>
          </a:ln>
        </p:spPr>
      </p:pic>
      <p:sp>
        <p:nvSpPr>
          <p:cNvPr id="359" name="Google Shape;359;p32"/>
          <p:cNvSpPr/>
          <p:nvPr/>
        </p:nvSpPr>
        <p:spPr>
          <a:xfrm>
            <a:off x="501550" y="955350"/>
            <a:ext cx="548700" cy="492600"/>
          </a:xfrm>
          <a:prstGeom prst="ellipse">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32"/>
          <p:cNvPicPr preferRelativeResize="0"/>
          <p:nvPr/>
        </p:nvPicPr>
        <p:blipFill>
          <a:blip r:embed="rId5">
            <a:alphaModFix/>
          </a:blip>
          <a:stretch>
            <a:fillRect/>
          </a:stretch>
        </p:blipFill>
        <p:spPr>
          <a:xfrm>
            <a:off x="557219" y="996254"/>
            <a:ext cx="437362" cy="410792"/>
          </a:xfrm>
          <a:prstGeom prst="rect">
            <a:avLst/>
          </a:prstGeom>
          <a:noFill/>
          <a:ln>
            <a:noFill/>
          </a:ln>
        </p:spPr>
      </p:pic>
      <p:sp>
        <p:nvSpPr>
          <p:cNvPr id="361" name="Google Shape;361;p32"/>
          <p:cNvSpPr txBox="1"/>
          <p:nvPr/>
        </p:nvSpPr>
        <p:spPr>
          <a:xfrm>
            <a:off x="1214100" y="1038425"/>
            <a:ext cx="7390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000">
                <a:solidFill>
                  <a:srgbClr val="9FC5E8"/>
                </a:solidFill>
                <a:latin typeface="Merriweather"/>
                <a:ea typeface="Merriweather"/>
                <a:cs typeface="Merriweather"/>
                <a:sym typeface="Merriweather"/>
              </a:rPr>
              <a:t>A - </a:t>
            </a:r>
            <a:r>
              <a:rPr lang="fr" sz="1000">
                <a:solidFill>
                  <a:srgbClr val="9FC5E8"/>
                </a:solidFill>
                <a:uFill>
                  <a:noFill/>
                </a:uFill>
                <a:latin typeface="Playfair Display"/>
                <a:ea typeface="Playfair Display"/>
                <a:cs typeface="Playfair Display"/>
                <a:sym typeface="Playfair Display"/>
                <a:hlinkClick r:id="rId6">
                  <a:extLst>
                    <a:ext uri="{A12FA001-AC4F-418D-AE19-62706E023703}">
                      <ahyp:hlinkClr val="tx"/>
                    </a:ext>
                  </a:extLst>
                </a:hlinkClick>
              </a:rPr>
              <a:t>Context of the study</a:t>
            </a:r>
            <a:endParaRPr sz="1000">
              <a:solidFill>
                <a:srgbClr val="9FC5E8"/>
              </a:solidFill>
              <a:latin typeface="Playfair Display"/>
              <a:ea typeface="Playfair Display"/>
              <a:cs typeface="Playfair Display"/>
              <a:sym typeface="Playfair Display"/>
            </a:endParaRPr>
          </a:p>
        </p:txBody>
      </p:sp>
      <p:pic>
        <p:nvPicPr>
          <p:cNvPr id="362" name="Google Shape;362;p32"/>
          <p:cNvPicPr preferRelativeResize="0"/>
          <p:nvPr/>
        </p:nvPicPr>
        <p:blipFill>
          <a:blip r:embed="rId7">
            <a:alphaModFix/>
          </a:blip>
          <a:stretch>
            <a:fillRect/>
          </a:stretch>
        </p:blipFill>
        <p:spPr>
          <a:xfrm>
            <a:off x="957914" y="1592306"/>
            <a:ext cx="437362" cy="425859"/>
          </a:xfrm>
          <a:prstGeom prst="rect">
            <a:avLst/>
          </a:prstGeom>
          <a:noFill/>
          <a:ln>
            <a:noFill/>
          </a:ln>
        </p:spPr>
      </p:pic>
      <p:pic>
        <p:nvPicPr>
          <p:cNvPr id="363" name="Google Shape;363;p32"/>
          <p:cNvPicPr preferRelativeResize="0"/>
          <p:nvPr/>
        </p:nvPicPr>
        <p:blipFill>
          <a:blip r:embed="rId8">
            <a:alphaModFix/>
          </a:blip>
          <a:stretch>
            <a:fillRect/>
          </a:stretch>
        </p:blipFill>
        <p:spPr>
          <a:xfrm>
            <a:off x="557219" y="4254417"/>
            <a:ext cx="437362" cy="425909"/>
          </a:xfrm>
          <a:prstGeom prst="rect">
            <a:avLst/>
          </a:prstGeom>
          <a:noFill/>
          <a:ln>
            <a:noFill/>
          </a:ln>
        </p:spPr>
      </p:pic>
      <p:sp>
        <p:nvSpPr>
          <p:cNvPr id="364" name="Google Shape;364;p32"/>
          <p:cNvSpPr txBox="1"/>
          <p:nvPr/>
        </p:nvSpPr>
        <p:spPr>
          <a:xfrm>
            <a:off x="1608350" y="1635888"/>
            <a:ext cx="677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000">
                <a:solidFill>
                  <a:srgbClr val="6FA8DC"/>
                </a:solidFill>
                <a:latin typeface="Merriweather"/>
                <a:ea typeface="Merriweather"/>
                <a:cs typeface="Merriweather"/>
                <a:sym typeface="Merriweather"/>
              </a:rPr>
              <a:t>B -</a:t>
            </a:r>
            <a:r>
              <a:rPr b="1" lang="fr" sz="1000">
                <a:solidFill>
                  <a:srgbClr val="6FA8DC"/>
                </a:solidFill>
                <a:latin typeface="Playfair Display"/>
                <a:ea typeface="Playfair Display"/>
                <a:cs typeface="Playfair Display"/>
                <a:sym typeface="Playfair Display"/>
              </a:rPr>
              <a:t> </a:t>
            </a:r>
            <a:r>
              <a:rPr lang="fr" sz="1000">
                <a:solidFill>
                  <a:srgbClr val="6FA8DC"/>
                </a:solidFill>
                <a:uFill>
                  <a:noFill/>
                </a:uFill>
                <a:latin typeface="Playfair Display"/>
                <a:ea typeface="Playfair Display"/>
                <a:cs typeface="Playfair Display"/>
                <a:sym typeface="Playfair Display"/>
                <a:hlinkClick r:id="rId9">
                  <a:extLst>
                    <a:ext uri="{A12FA001-AC4F-418D-AE19-62706E023703}">
                      <ahyp:hlinkClr val="tx"/>
                    </a:ext>
                  </a:extLst>
                </a:hlinkClick>
              </a:rPr>
              <a:t>Relevant (new) elements of State of the art</a:t>
            </a:r>
            <a:endParaRPr sz="1000">
              <a:solidFill>
                <a:srgbClr val="6FA8DC"/>
              </a:solidFill>
              <a:latin typeface="Playfair Display"/>
              <a:ea typeface="Playfair Display"/>
              <a:cs typeface="Playfair Display"/>
              <a:sym typeface="Playfair Display"/>
            </a:endParaRPr>
          </a:p>
        </p:txBody>
      </p:sp>
      <p:pic>
        <p:nvPicPr>
          <p:cNvPr id="365" name="Google Shape;365;p32"/>
          <p:cNvPicPr preferRelativeResize="0"/>
          <p:nvPr/>
        </p:nvPicPr>
        <p:blipFill>
          <a:blip r:embed="rId7">
            <a:alphaModFix/>
          </a:blip>
          <a:stretch>
            <a:fillRect/>
          </a:stretch>
        </p:blipFill>
        <p:spPr>
          <a:xfrm>
            <a:off x="1115314" y="2273372"/>
            <a:ext cx="437362" cy="425817"/>
          </a:xfrm>
          <a:prstGeom prst="rect">
            <a:avLst/>
          </a:prstGeom>
          <a:noFill/>
          <a:ln>
            <a:noFill/>
          </a:ln>
        </p:spPr>
      </p:pic>
      <p:pic>
        <p:nvPicPr>
          <p:cNvPr id="366" name="Google Shape;366;p32"/>
          <p:cNvPicPr preferRelativeResize="0"/>
          <p:nvPr/>
        </p:nvPicPr>
        <p:blipFill>
          <a:blip r:embed="rId8">
            <a:alphaModFix/>
          </a:blip>
          <a:stretch>
            <a:fillRect/>
          </a:stretch>
        </p:blipFill>
        <p:spPr>
          <a:xfrm>
            <a:off x="1170994" y="3017517"/>
            <a:ext cx="437362" cy="425909"/>
          </a:xfrm>
          <a:prstGeom prst="rect">
            <a:avLst/>
          </a:prstGeom>
          <a:noFill/>
          <a:ln>
            <a:noFill/>
          </a:ln>
        </p:spPr>
      </p:pic>
      <p:pic>
        <p:nvPicPr>
          <p:cNvPr id="367" name="Google Shape;367;p32"/>
          <p:cNvPicPr preferRelativeResize="0"/>
          <p:nvPr/>
        </p:nvPicPr>
        <p:blipFill>
          <a:blip r:embed="rId10">
            <a:alphaModFix/>
          </a:blip>
          <a:stretch>
            <a:fillRect/>
          </a:stretch>
        </p:blipFill>
        <p:spPr>
          <a:xfrm>
            <a:off x="864000" y="3661200"/>
            <a:ext cx="626625" cy="505800"/>
          </a:xfrm>
          <a:prstGeom prst="rect">
            <a:avLst/>
          </a:prstGeom>
          <a:noFill/>
          <a:ln>
            <a:noFill/>
          </a:ln>
        </p:spPr>
      </p:pic>
      <p:sp>
        <p:nvSpPr>
          <p:cNvPr id="368" name="Google Shape;368;p32"/>
          <p:cNvSpPr txBox="1"/>
          <p:nvPr/>
        </p:nvSpPr>
        <p:spPr>
          <a:xfrm>
            <a:off x="1831025" y="2320375"/>
            <a:ext cx="560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000">
                <a:solidFill>
                  <a:srgbClr val="3D85C6"/>
                </a:solidFill>
                <a:latin typeface="Merriweather"/>
                <a:ea typeface="Merriweather"/>
                <a:cs typeface="Merriweather"/>
                <a:sym typeface="Merriweather"/>
              </a:rPr>
              <a:t>C -</a:t>
            </a:r>
            <a:r>
              <a:rPr b="1" lang="fr" sz="1000">
                <a:solidFill>
                  <a:srgbClr val="3D85C6"/>
                </a:solidFill>
                <a:latin typeface="Playfair Display"/>
                <a:ea typeface="Playfair Display"/>
                <a:cs typeface="Playfair Display"/>
                <a:sym typeface="Playfair Display"/>
              </a:rPr>
              <a:t> </a:t>
            </a:r>
            <a:r>
              <a:rPr lang="fr" sz="1000">
                <a:solidFill>
                  <a:srgbClr val="3D85C6"/>
                </a:solidFill>
                <a:uFill>
                  <a:noFill/>
                </a:uFill>
                <a:latin typeface="Playfair Display"/>
                <a:ea typeface="Playfair Display"/>
                <a:cs typeface="Playfair Display"/>
                <a:sym typeface="Playfair Display"/>
                <a:hlinkClick r:id="rId11">
                  <a:extLst>
                    <a:ext uri="{A12FA001-AC4F-418D-AE19-62706E023703}">
                      <ahyp:hlinkClr val="tx"/>
                    </a:ext>
                  </a:extLst>
                </a:hlinkClick>
              </a:rPr>
              <a:t>Current developments</a:t>
            </a:r>
            <a:endParaRPr sz="1000">
              <a:solidFill>
                <a:srgbClr val="3D85C6"/>
              </a:solidFill>
              <a:latin typeface="Playfair Display"/>
              <a:ea typeface="Playfair Display"/>
              <a:cs typeface="Playfair Display"/>
              <a:sym typeface="Playfair Display"/>
            </a:endParaRPr>
          </a:p>
        </p:txBody>
      </p:sp>
      <p:sp>
        <p:nvSpPr>
          <p:cNvPr id="369" name="Google Shape;369;p32"/>
          <p:cNvSpPr txBox="1"/>
          <p:nvPr/>
        </p:nvSpPr>
        <p:spPr>
          <a:xfrm>
            <a:off x="1831025" y="3061125"/>
            <a:ext cx="707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000">
                <a:solidFill>
                  <a:srgbClr val="0B5394"/>
                </a:solidFill>
                <a:latin typeface="Merriweather"/>
                <a:ea typeface="Merriweather"/>
                <a:cs typeface="Merriweather"/>
                <a:sym typeface="Merriweather"/>
              </a:rPr>
              <a:t>D -</a:t>
            </a:r>
            <a:r>
              <a:rPr b="1" lang="fr" sz="1000">
                <a:solidFill>
                  <a:srgbClr val="0B5394"/>
                </a:solidFill>
                <a:latin typeface="Playfair Display"/>
                <a:ea typeface="Playfair Display"/>
                <a:cs typeface="Playfair Display"/>
                <a:sym typeface="Playfair Display"/>
              </a:rPr>
              <a:t> </a:t>
            </a:r>
            <a:r>
              <a:rPr lang="fr" sz="1000">
                <a:solidFill>
                  <a:srgbClr val="0B5394"/>
                </a:solidFill>
                <a:uFill>
                  <a:noFill/>
                </a:uFill>
                <a:latin typeface="Playfair Display"/>
                <a:ea typeface="Playfair Display"/>
                <a:cs typeface="Playfair Display"/>
                <a:sym typeface="Playfair Display"/>
                <a:hlinkClick r:id="rId12">
                  <a:extLst>
                    <a:ext uri="{A12FA001-AC4F-418D-AE19-62706E023703}">
                      <ahyp:hlinkClr val="tx"/>
                    </a:ext>
                  </a:extLst>
                </a:hlinkClick>
              </a:rPr>
              <a:t>Project task advancement, achieved work plan and risk analysis</a:t>
            </a:r>
            <a:endParaRPr sz="1000">
              <a:solidFill>
                <a:srgbClr val="0B5394"/>
              </a:solidFill>
              <a:latin typeface="Playfair Display"/>
              <a:ea typeface="Playfair Display"/>
              <a:cs typeface="Playfair Display"/>
              <a:sym typeface="Playfair Display"/>
            </a:endParaRPr>
          </a:p>
        </p:txBody>
      </p:sp>
      <p:sp>
        <p:nvSpPr>
          <p:cNvPr id="370" name="Google Shape;370;p32"/>
          <p:cNvSpPr/>
          <p:nvPr/>
        </p:nvSpPr>
        <p:spPr>
          <a:xfrm>
            <a:off x="2916587" y="302025"/>
            <a:ext cx="3310818" cy="325700"/>
          </a:xfrm>
          <a:prstGeom prst="rect">
            <a:avLst/>
          </a:prstGeom>
        </p:spPr>
        <p:txBody>
          <a:bodyPr>
            <a:prstTxWarp prst="textPlain"/>
          </a:bodyPr>
          <a:lstStyle/>
          <a:p>
            <a:pPr lvl="0" algn="ctr"/>
            <a:r>
              <a:rPr b="0" i="0">
                <a:ln cap="flat" cmpd="sng" w="9525">
                  <a:solidFill>
                    <a:srgbClr val="20124D"/>
                  </a:solidFill>
                  <a:prstDash val="solid"/>
                  <a:round/>
                  <a:headEnd len="sm" w="sm" type="none"/>
                  <a:tailEnd len="sm" w="sm" type="none"/>
                </a:ln>
                <a:solidFill>
                  <a:srgbClr val="D9D2E9"/>
                </a:solidFill>
                <a:latin typeface="Arial"/>
              </a:rPr>
              <a:t>- Table of contents -</a:t>
            </a:r>
          </a:p>
        </p:txBody>
      </p:sp>
      <p:sp>
        <p:nvSpPr>
          <p:cNvPr id="371" name="Google Shape;371;p32"/>
          <p:cNvSpPr txBox="1"/>
          <p:nvPr/>
        </p:nvSpPr>
        <p:spPr>
          <a:xfrm>
            <a:off x="1608350" y="3744738"/>
            <a:ext cx="520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000">
                <a:solidFill>
                  <a:srgbClr val="073763"/>
                </a:solidFill>
                <a:latin typeface="Merriweather"/>
                <a:ea typeface="Merriweather"/>
                <a:cs typeface="Merriweather"/>
                <a:sym typeface="Merriweather"/>
              </a:rPr>
              <a:t>E -</a:t>
            </a:r>
            <a:r>
              <a:rPr b="1" lang="fr" sz="1000">
                <a:solidFill>
                  <a:srgbClr val="073763"/>
                </a:solidFill>
                <a:latin typeface="Playfair Display"/>
                <a:ea typeface="Playfair Display"/>
                <a:cs typeface="Playfair Display"/>
                <a:sym typeface="Playfair Display"/>
              </a:rPr>
              <a:t> </a:t>
            </a:r>
            <a:r>
              <a:rPr b="1" lang="fr" sz="1000">
                <a:solidFill>
                  <a:srgbClr val="073763"/>
                </a:solidFill>
                <a:uFill>
                  <a:noFill/>
                </a:uFill>
                <a:latin typeface="Playfair Display"/>
                <a:ea typeface="Playfair Display"/>
                <a:cs typeface="Playfair Display"/>
                <a:sym typeface="Playfair Display"/>
                <a:hlinkClick r:id="rId13">
                  <a:extLst>
                    <a:ext uri="{A12FA001-AC4F-418D-AE19-62706E023703}">
                      <ahyp:hlinkClr val="tx"/>
                    </a:ext>
                  </a:extLst>
                </a:hlinkClick>
              </a:rPr>
              <a:t> </a:t>
            </a:r>
            <a:r>
              <a:rPr lang="fr" sz="1000">
                <a:solidFill>
                  <a:srgbClr val="073763"/>
                </a:solidFill>
                <a:uFill>
                  <a:noFill/>
                </a:uFill>
                <a:latin typeface="Playfair Display"/>
                <a:ea typeface="Playfair Display"/>
                <a:cs typeface="Playfair Display"/>
                <a:sym typeface="Playfair Display"/>
                <a:hlinkClick r:id="rId14">
                  <a:extLst>
                    <a:ext uri="{A12FA001-AC4F-418D-AE19-62706E023703}">
                      <ahyp:hlinkClr val="tx"/>
                    </a:ext>
                  </a:extLst>
                </a:hlinkClick>
              </a:rPr>
              <a:t>Project costs</a:t>
            </a:r>
            <a:endParaRPr sz="1000">
              <a:solidFill>
                <a:srgbClr val="073763"/>
              </a:solidFill>
              <a:latin typeface="Playfair Display"/>
              <a:ea typeface="Playfair Display"/>
              <a:cs typeface="Playfair Display"/>
              <a:sym typeface="Playfair Display"/>
            </a:endParaRPr>
          </a:p>
        </p:txBody>
      </p:sp>
      <p:sp>
        <p:nvSpPr>
          <p:cNvPr id="372" name="Google Shape;372;p32"/>
          <p:cNvSpPr txBox="1"/>
          <p:nvPr/>
        </p:nvSpPr>
        <p:spPr>
          <a:xfrm>
            <a:off x="1214100" y="4318825"/>
            <a:ext cx="19101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b="1" lang="fr" sz="1500">
                <a:solidFill>
                  <a:srgbClr val="20124D"/>
                </a:solidFill>
                <a:latin typeface="Merriweather"/>
                <a:ea typeface="Merriweather"/>
                <a:cs typeface="Merriweather"/>
                <a:sym typeface="Merriweather"/>
              </a:rPr>
              <a:t>F -</a:t>
            </a:r>
            <a:r>
              <a:rPr b="1" lang="fr" sz="1600">
                <a:solidFill>
                  <a:srgbClr val="20124D"/>
                </a:solidFill>
                <a:latin typeface="Playfair Display"/>
                <a:ea typeface="Playfair Display"/>
                <a:cs typeface="Playfair Display"/>
                <a:sym typeface="Playfair Display"/>
              </a:rPr>
              <a:t> </a:t>
            </a:r>
            <a:r>
              <a:rPr lang="fr" sz="1600">
                <a:solidFill>
                  <a:srgbClr val="20124D"/>
                </a:solidFill>
                <a:uFill>
                  <a:noFill/>
                </a:uFill>
                <a:latin typeface="Playfair Display Black"/>
                <a:ea typeface="Playfair Display Black"/>
                <a:cs typeface="Playfair Display Black"/>
                <a:sym typeface="Playfair Display Black"/>
                <a:hlinkClick r:id="rId15">
                  <a:extLst>
                    <a:ext uri="{A12FA001-AC4F-418D-AE19-62706E023703}">
                      <ahyp:hlinkClr val="tx"/>
                    </a:ext>
                  </a:extLst>
                </a:hlinkClick>
              </a:rPr>
              <a:t>Work Plan</a:t>
            </a:r>
            <a:endParaRPr sz="1600">
              <a:solidFill>
                <a:srgbClr val="20124D"/>
              </a:solidFill>
              <a:latin typeface="Playfair Display Black"/>
              <a:ea typeface="Playfair Display Black"/>
              <a:cs typeface="Playfair Display Black"/>
              <a:sym typeface="Playfair Display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 name="Shape 376"/>
        <p:cNvGrpSpPr/>
        <p:nvPr/>
      </p:nvGrpSpPr>
      <p:grpSpPr>
        <a:xfrm>
          <a:off x="0" y="0"/>
          <a:ext cx="0" cy="0"/>
          <a:chOff x="0" y="0"/>
          <a:chExt cx="0" cy="0"/>
        </a:xfrm>
      </p:grpSpPr>
      <p:pic>
        <p:nvPicPr>
          <p:cNvPr id="377" name="Google Shape;377;p33"/>
          <p:cNvPicPr preferRelativeResize="0"/>
          <p:nvPr/>
        </p:nvPicPr>
        <p:blipFill>
          <a:blip r:embed="rId4">
            <a:alphaModFix/>
          </a:blip>
          <a:stretch>
            <a:fillRect/>
          </a:stretch>
        </p:blipFill>
        <p:spPr>
          <a:xfrm>
            <a:off x="7523325" y="175500"/>
            <a:ext cx="1274375" cy="505849"/>
          </a:xfrm>
          <a:prstGeom prst="rect">
            <a:avLst/>
          </a:prstGeom>
          <a:noFill/>
          <a:ln>
            <a:noFill/>
          </a:ln>
        </p:spPr>
      </p:pic>
      <p:pic>
        <p:nvPicPr>
          <p:cNvPr id="378" name="Google Shape;378;p33"/>
          <p:cNvPicPr preferRelativeResize="0"/>
          <p:nvPr/>
        </p:nvPicPr>
        <p:blipFill rotWithShape="1">
          <a:blip r:embed="rId5">
            <a:alphaModFix/>
          </a:blip>
          <a:srcRect b="0" l="6191" r="-9" t="0"/>
          <a:stretch/>
        </p:blipFill>
        <p:spPr>
          <a:xfrm>
            <a:off x="404824" y="780050"/>
            <a:ext cx="698900" cy="393599"/>
          </a:xfrm>
          <a:prstGeom prst="rect">
            <a:avLst/>
          </a:prstGeom>
          <a:noFill/>
          <a:ln>
            <a:noFill/>
          </a:ln>
        </p:spPr>
      </p:pic>
      <p:sp>
        <p:nvSpPr>
          <p:cNvPr id="379" name="Google Shape;379;p33"/>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sp>
        <p:nvSpPr>
          <p:cNvPr id="380" name="Google Shape;380;p33"/>
          <p:cNvSpPr txBox="1"/>
          <p:nvPr/>
        </p:nvSpPr>
        <p:spPr>
          <a:xfrm>
            <a:off x="226950" y="258875"/>
            <a:ext cx="8690100" cy="461700"/>
          </a:xfrm>
          <a:prstGeom prst="rect">
            <a:avLst/>
          </a:prstGeom>
          <a:noFill/>
          <a:ln>
            <a:noFill/>
          </a:ln>
        </p:spPr>
        <p:txBody>
          <a:bodyPr anchorCtr="0" anchor="t" bIns="91425" lIns="91425" spcFirstLastPara="1" rIns="91425" wrap="square" tIns="91425">
            <a:spAutoFit/>
          </a:bodyPr>
          <a:lstStyle/>
          <a:p>
            <a:pPr indent="-342900" lvl="0" marL="457200" rtl="0" algn="ctr">
              <a:spcBef>
                <a:spcPts val="0"/>
              </a:spcBef>
              <a:spcAft>
                <a:spcPts val="0"/>
              </a:spcAft>
              <a:buSzPts val="1800"/>
              <a:buFont typeface="Merriweather"/>
              <a:buAutoNum type="alphaUcPeriod" startAt="6"/>
            </a:pPr>
            <a:r>
              <a:rPr lang="fr" sz="1800">
                <a:latin typeface="Alegreya SemiBold"/>
                <a:ea typeface="Alegreya SemiBold"/>
                <a:cs typeface="Alegreya SemiBold"/>
                <a:sym typeface="Alegreya SemiBold"/>
              </a:rPr>
              <a:t>WORK PLAN</a:t>
            </a:r>
            <a:endParaRPr sz="1800">
              <a:latin typeface="Alegreya SemiBold"/>
              <a:ea typeface="Alegreya SemiBold"/>
              <a:cs typeface="Alegreya SemiBold"/>
              <a:sym typeface="Alegreya SemiBold"/>
            </a:endParaRPr>
          </a:p>
        </p:txBody>
      </p:sp>
      <p:pic>
        <p:nvPicPr>
          <p:cNvPr id="381" name="Google Shape;381;p33"/>
          <p:cNvPicPr preferRelativeResize="0"/>
          <p:nvPr/>
        </p:nvPicPr>
        <p:blipFill>
          <a:blip r:embed="rId6">
            <a:alphaModFix/>
          </a:blip>
          <a:stretch>
            <a:fillRect/>
          </a:stretch>
        </p:blipFill>
        <p:spPr>
          <a:xfrm>
            <a:off x="7054050" y="1264925"/>
            <a:ext cx="1125999" cy="1126001"/>
          </a:xfrm>
          <a:prstGeom prst="rect">
            <a:avLst/>
          </a:prstGeom>
          <a:noFill/>
          <a:ln>
            <a:noFill/>
          </a:ln>
        </p:spPr>
      </p:pic>
      <p:pic>
        <p:nvPicPr>
          <p:cNvPr id="382" name="Google Shape;382;p33"/>
          <p:cNvPicPr preferRelativeResize="0"/>
          <p:nvPr/>
        </p:nvPicPr>
        <p:blipFill>
          <a:blip r:embed="rId7">
            <a:alphaModFix/>
          </a:blip>
          <a:stretch>
            <a:fillRect/>
          </a:stretch>
        </p:blipFill>
        <p:spPr>
          <a:xfrm>
            <a:off x="1103727" y="1293363"/>
            <a:ext cx="1125999" cy="1125975"/>
          </a:xfrm>
          <a:prstGeom prst="rect">
            <a:avLst/>
          </a:prstGeom>
          <a:noFill/>
          <a:ln>
            <a:noFill/>
          </a:ln>
        </p:spPr>
      </p:pic>
      <p:pic>
        <p:nvPicPr>
          <p:cNvPr id="383" name="Google Shape;383;p33"/>
          <p:cNvPicPr preferRelativeResize="0"/>
          <p:nvPr/>
        </p:nvPicPr>
        <p:blipFill>
          <a:blip r:embed="rId8">
            <a:alphaModFix/>
          </a:blip>
          <a:stretch>
            <a:fillRect/>
          </a:stretch>
        </p:blipFill>
        <p:spPr>
          <a:xfrm>
            <a:off x="4009001" y="1293350"/>
            <a:ext cx="1126001" cy="1126001"/>
          </a:xfrm>
          <a:prstGeom prst="rect">
            <a:avLst/>
          </a:prstGeom>
          <a:noFill/>
          <a:ln>
            <a:noFill/>
          </a:ln>
        </p:spPr>
      </p:pic>
      <p:sp>
        <p:nvSpPr>
          <p:cNvPr id="384" name="Google Shape;384;p33"/>
          <p:cNvSpPr/>
          <p:nvPr/>
        </p:nvSpPr>
        <p:spPr>
          <a:xfrm>
            <a:off x="2482163" y="1677275"/>
            <a:ext cx="1274400" cy="358200"/>
          </a:xfrm>
          <a:prstGeom prst="rightArrow">
            <a:avLst>
              <a:gd fmla="val 50000" name="adj1"/>
              <a:gd fmla="val 50000" name="adj2"/>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5476813" y="1677250"/>
            <a:ext cx="1274400" cy="358200"/>
          </a:xfrm>
          <a:prstGeom prst="rightArrow">
            <a:avLst>
              <a:gd fmla="val 50000" name="adj1"/>
              <a:gd fmla="val 50000" name="adj2"/>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a:off x="930400" y="2935300"/>
            <a:ext cx="1365900" cy="17502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18000" lIns="91425" spcFirstLastPara="1" rIns="91425" wrap="square" tIns="0">
            <a:noAutofit/>
          </a:bodyPr>
          <a:lstStyle/>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chemeClr val="dk1"/>
              </a:solidFill>
            </a:endParaRPr>
          </a:p>
          <a:p>
            <a:pPr indent="0" lvl="0" marL="0" rtl="0" algn="l">
              <a:spcBef>
                <a:spcPts val="0"/>
              </a:spcBef>
              <a:spcAft>
                <a:spcPts val="0"/>
              </a:spcAft>
              <a:buClr>
                <a:schemeClr val="dk1"/>
              </a:buClr>
              <a:buSzPts val="1100"/>
              <a:buFont typeface="Arial"/>
              <a:buNone/>
            </a:pPr>
            <a:r>
              <a:rPr lang="fr" sz="1100">
                <a:solidFill>
                  <a:schemeClr val="dk1"/>
                </a:solidFill>
                <a:latin typeface="Times New Roman"/>
                <a:ea typeface="Times New Roman"/>
                <a:cs typeface="Times New Roman"/>
                <a:sym typeface="Times New Roman"/>
              </a:rPr>
              <a:t>→ Delay in the </a:t>
            </a:r>
            <a:r>
              <a:rPr lang="fr" sz="1100">
                <a:solidFill>
                  <a:srgbClr val="F3F3F3"/>
                </a:solidFill>
                <a:latin typeface="Times New Roman"/>
                <a:ea typeface="Times New Roman"/>
                <a:cs typeface="Times New Roman"/>
                <a:sym typeface="Times New Roman"/>
              </a:rPr>
              <a:t>aaa</a:t>
            </a:r>
            <a:r>
              <a:rPr lang="fr" sz="1100">
                <a:solidFill>
                  <a:schemeClr val="dk1"/>
                </a:solidFill>
                <a:latin typeface="Times New Roman"/>
                <a:ea typeface="Times New Roman"/>
                <a:cs typeface="Times New Roman"/>
                <a:sym typeface="Times New Roman"/>
              </a:rPr>
              <a:t>prototyping</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fr" sz="1100">
                <a:solidFill>
                  <a:schemeClr val="dk1"/>
                </a:solidFill>
                <a:latin typeface="Times New Roman"/>
                <a:ea typeface="Times New Roman"/>
                <a:cs typeface="Times New Roman"/>
                <a:sym typeface="Times New Roman"/>
              </a:rPr>
              <a:t>→ Engine is too </a:t>
            </a:r>
            <a:r>
              <a:rPr lang="fr" sz="1100">
                <a:solidFill>
                  <a:srgbClr val="F3F3F3"/>
                </a:solidFill>
                <a:latin typeface="Times New Roman"/>
                <a:ea typeface="Times New Roman"/>
                <a:cs typeface="Times New Roman"/>
                <a:sym typeface="Times New Roman"/>
              </a:rPr>
              <a:t>aaa</a:t>
            </a:r>
            <a:r>
              <a:rPr lang="fr" sz="1100">
                <a:solidFill>
                  <a:schemeClr val="dk1"/>
                </a:solidFill>
                <a:latin typeface="Times New Roman"/>
                <a:ea typeface="Times New Roman"/>
                <a:cs typeface="Times New Roman"/>
                <a:sym typeface="Times New Roman"/>
              </a:rPr>
              <a:t>weak</a:t>
            </a:r>
            <a:endParaRPr>
              <a:latin typeface="Times New Roman"/>
              <a:ea typeface="Times New Roman"/>
              <a:cs typeface="Times New Roman"/>
              <a:sym typeface="Times New Roman"/>
            </a:endParaRPr>
          </a:p>
        </p:txBody>
      </p:sp>
      <p:sp>
        <p:nvSpPr>
          <p:cNvPr id="387" name="Google Shape;387;p33"/>
          <p:cNvSpPr/>
          <p:nvPr/>
        </p:nvSpPr>
        <p:spPr>
          <a:xfrm>
            <a:off x="928675" y="2657850"/>
            <a:ext cx="1365900" cy="618900"/>
          </a:xfrm>
          <a:prstGeom prst="roundRect">
            <a:avLst>
              <a:gd fmla="val 31035"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200">
                <a:solidFill>
                  <a:schemeClr val="dk1"/>
                </a:solidFill>
              </a:rPr>
              <a:t>Problem identification</a:t>
            </a:r>
            <a:endParaRPr/>
          </a:p>
        </p:txBody>
      </p:sp>
      <p:sp>
        <p:nvSpPr>
          <p:cNvPr id="388" name="Google Shape;388;p33"/>
          <p:cNvSpPr/>
          <p:nvPr/>
        </p:nvSpPr>
        <p:spPr>
          <a:xfrm>
            <a:off x="3893700" y="2935300"/>
            <a:ext cx="1365900" cy="17502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18000" lIns="91425" spcFirstLastPara="1" rIns="91425" wrap="square" tIns="0">
            <a:noAutofit/>
          </a:bodyPr>
          <a:lstStyle/>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None/>
            </a:pPr>
            <a:r>
              <a:rPr lang="fr" sz="1100">
                <a:solidFill>
                  <a:schemeClr val="dk1"/>
                </a:solidFill>
                <a:latin typeface="Times New Roman"/>
                <a:ea typeface="Times New Roman"/>
                <a:cs typeface="Times New Roman"/>
                <a:sym typeface="Times New Roman"/>
              </a:rPr>
              <a:t>→ Find the source </a:t>
            </a:r>
            <a:r>
              <a:rPr lang="fr" sz="1100">
                <a:solidFill>
                  <a:srgbClr val="F3F3F3"/>
                </a:solidFill>
                <a:latin typeface="Times New Roman"/>
                <a:ea typeface="Times New Roman"/>
                <a:cs typeface="Times New Roman"/>
                <a:sym typeface="Times New Roman"/>
              </a:rPr>
              <a:t>aaa</a:t>
            </a:r>
            <a:r>
              <a:rPr lang="fr" sz="1100">
                <a:solidFill>
                  <a:schemeClr val="dk1"/>
                </a:solidFill>
                <a:latin typeface="Times New Roman"/>
                <a:ea typeface="Times New Roman"/>
                <a:cs typeface="Times New Roman"/>
                <a:sym typeface="Times New Roman"/>
              </a:rPr>
              <a:t>of the issues</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fr" sz="1100">
                <a:solidFill>
                  <a:schemeClr val="dk1"/>
                </a:solidFill>
                <a:latin typeface="Times New Roman"/>
                <a:ea typeface="Times New Roman"/>
                <a:cs typeface="Times New Roman"/>
                <a:sym typeface="Times New Roman"/>
              </a:rPr>
              <a:t>→ Debate on the </a:t>
            </a:r>
            <a:r>
              <a:rPr lang="fr" sz="1100">
                <a:solidFill>
                  <a:srgbClr val="F3F3F3"/>
                </a:solidFill>
                <a:latin typeface="Times New Roman"/>
                <a:ea typeface="Times New Roman"/>
                <a:cs typeface="Times New Roman"/>
                <a:sym typeface="Times New Roman"/>
              </a:rPr>
              <a:t>aaa</a:t>
            </a:r>
            <a:r>
              <a:rPr lang="fr" sz="1100">
                <a:solidFill>
                  <a:schemeClr val="dk1"/>
                </a:solidFill>
                <a:latin typeface="Times New Roman"/>
                <a:ea typeface="Times New Roman"/>
                <a:cs typeface="Times New Roman"/>
                <a:sym typeface="Times New Roman"/>
              </a:rPr>
              <a:t>new objectives</a:t>
            </a:r>
            <a:endParaRPr sz="1100">
              <a:solidFill>
                <a:schemeClr val="dk1"/>
              </a:solidFill>
              <a:latin typeface="Times New Roman"/>
              <a:ea typeface="Times New Roman"/>
              <a:cs typeface="Times New Roman"/>
              <a:sym typeface="Times New Roman"/>
            </a:endParaRPr>
          </a:p>
        </p:txBody>
      </p:sp>
      <p:sp>
        <p:nvSpPr>
          <p:cNvPr id="389" name="Google Shape;389;p33"/>
          <p:cNvSpPr/>
          <p:nvPr/>
        </p:nvSpPr>
        <p:spPr>
          <a:xfrm>
            <a:off x="3893700" y="2657850"/>
            <a:ext cx="1365900" cy="618900"/>
          </a:xfrm>
          <a:prstGeom prst="roundRect">
            <a:avLst>
              <a:gd fmla="val 31035"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solidFill>
                  <a:schemeClr val="dk1"/>
                </a:solidFill>
              </a:rPr>
              <a:t>Discussion</a:t>
            </a:r>
            <a:endParaRPr/>
          </a:p>
        </p:txBody>
      </p:sp>
      <p:sp>
        <p:nvSpPr>
          <p:cNvPr id="390" name="Google Shape;390;p33"/>
          <p:cNvSpPr/>
          <p:nvPr/>
        </p:nvSpPr>
        <p:spPr>
          <a:xfrm>
            <a:off x="6857000" y="2935300"/>
            <a:ext cx="1520100" cy="17502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0" lIns="91425" spcFirstLastPara="1" rIns="91425" wrap="square" tIns="180000">
            <a:noAutofit/>
          </a:bodyPr>
          <a:lstStyle/>
          <a:p>
            <a:pPr indent="0" lvl="0" marL="0" rtl="0" algn="l">
              <a:spcBef>
                <a:spcPts val="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fr" sz="1100">
                <a:solidFill>
                  <a:schemeClr val="dk1"/>
                </a:solidFill>
                <a:latin typeface="Times New Roman"/>
                <a:ea typeface="Times New Roman"/>
                <a:cs typeface="Times New Roman"/>
                <a:sym typeface="Times New Roman"/>
              </a:rPr>
              <a:t>→ Focus on the design             </a:t>
            </a:r>
            <a:r>
              <a:rPr lang="fr" sz="1100">
                <a:solidFill>
                  <a:srgbClr val="F3F3F3"/>
                </a:solidFill>
                <a:latin typeface="Times New Roman"/>
                <a:ea typeface="Times New Roman"/>
                <a:cs typeface="Times New Roman"/>
                <a:sym typeface="Times New Roman"/>
              </a:rPr>
              <a:t>aaa</a:t>
            </a:r>
            <a:r>
              <a:rPr lang="fr" sz="1100">
                <a:solidFill>
                  <a:schemeClr val="dk1"/>
                </a:solidFill>
                <a:latin typeface="Times New Roman"/>
                <a:ea typeface="Times New Roman"/>
                <a:cs typeface="Times New Roman"/>
                <a:sym typeface="Times New Roman"/>
              </a:rPr>
              <a:t>of the shredder</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fr" sz="1100">
                <a:solidFill>
                  <a:schemeClr val="dk1"/>
                </a:solidFill>
                <a:latin typeface="Times New Roman"/>
                <a:ea typeface="Times New Roman"/>
                <a:cs typeface="Times New Roman"/>
                <a:sym typeface="Times New Roman"/>
              </a:rPr>
              <a:t>→ Work on the supply</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fr" sz="1100">
                <a:solidFill>
                  <a:schemeClr val="dk1"/>
                </a:solidFill>
                <a:latin typeface="Times New Roman"/>
                <a:ea typeface="Times New Roman"/>
                <a:cs typeface="Times New Roman"/>
                <a:sym typeface="Times New Roman"/>
              </a:rPr>
              <a:t>      Chain</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fr" sz="1100">
                <a:solidFill>
                  <a:schemeClr val="dk1"/>
                </a:solidFill>
                <a:latin typeface="Times New Roman"/>
                <a:ea typeface="Times New Roman"/>
                <a:cs typeface="Times New Roman"/>
                <a:sym typeface="Times New Roman"/>
              </a:rPr>
              <a:t>→ Create open </a:t>
            </a:r>
            <a:r>
              <a:rPr lang="fr" sz="1100">
                <a:solidFill>
                  <a:srgbClr val="F3F3F3"/>
                </a:solidFill>
                <a:latin typeface="Times New Roman"/>
                <a:ea typeface="Times New Roman"/>
                <a:cs typeface="Times New Roman"/>
                <a:sym typeface="Times New Roman"/>
              </a:rPr>
              <a:t>aaa</a:t>
            </a:r>
            <a:r>
              <a:rPr lang="fr" sz="1100">
                <a:solidFill>
                  <a:schemeClr val="dk1"/>
                </a:solidFill>
                <a:latin typeface="Times New Roman"/>
                <a:ea typeface="Times New Roman"/>
                <a:cs typeface="Times New Roman"/>
                <a:sym typeface="Times New Roman"/>
              </a:rPr>
              <a:t>documentation</a:t>
            </a:r>
            <a:endParaRPr b="1" sz="1200">
              <a:solidFill>
                <a:schemeClr val="dk1"/>
              </a:solidFill>
              <a:latin typeface="Times New Roman"/>
              <a:ea typeface="Times New Roman"/>
              <a:cs typeface="Times New Roman"/>
              <a:sym typeface="Times New Roman"/>
            </a:endParaRPr>
          </a:p>
        </p:txBody>
      </p:sp>
      <p:sp>
        <p:nvSpPr>
          <p:cNvPr id="391" name="Google Shape;391;p33"/>
          <p:cNvSpPr/>
          <p:nvPr/>
        </p:nvSpPr>
        <p:spPr>
          <a:xfrm>
            <a:off x="6857000" y="2657850"/>
            <a:ext cx="1520100" cy="618900"/>
          </a:xfrm>
          <a:prstGeom prst="roundRect">
            <a:avLst>
              <a:gd fmla="val 31035"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solidFill>
                  <a:schemeClr val="dk1"/>
                </a:solidFill>
              </a:rPr>
              <a:t>New objectives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pic>
        <p:nvPicPr>
          <p:cNvPr id="396" name="Google Shape;396;p34"/>
          <p:cNvPicPr preferRelativeResize="0"/>
          <p:nvPr/>
        </p:nvPicPr>
        <p:blipFill>
          <a:blip r:embed="rId4">
            <a:alphaModFix/>
          </a:blip>
          <a:stretch>
            <a:fillRect/>
          </a:stretch>
        </p:blipFill>
        <p:spPr>
          <a:xfrm>
            <a:off x="7523325" y="175500"/>
            <a:ext cx="1274375" cy="505849"/>
          </a:xfrm>
          <a:prstGeom prst="rect">
            <a:avLst/>
          </a:prstGeom>
          <a:noFill/>
          <a:ln>
            <a:noFill/>
          </a:ln>
        </p:spPr>
      </p:pic>
      <p:pic>
        <p:nvPicPr>
          <p:cNvPr id="397" name="Google Shape;397;p34"/>
          <p:cNvPicPr preferRelativeResize="0"/>
          <p:nvPr/>
        </p:nvPicPr>
        <p:blipFill rotWithShape="1">
          <a:blip r:embed="rId5">
            <a:alphaModFix/>
          </a:blip>
          <a:srcRect b="0" l="6191" r="-9" t="0"/>
          <a:stretch/>
        </p:blipFill>
        <p:spPr>
          <a:xfrm>
            <a:off x="404824" y="780050"/>
            <a:ext cx="698900" cy="393599"/>
          </a:xfrm>
          <a:prstGeom prst="rect">
            <a:avLst/>
          </a:prstGeom>
          <a:noFill/>
          <a:ln>
            <a:noFill/>
          </a:ln>
        </p:spPr>
      </p:pic>
      <p:sp>
        <p:nvSpPr>
          <p:cNvPr id="398" name="Google Shape;398;p34"/>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sp>
        <p:nvSpPr>
          <p:cNvPr id="399" name="Google Shape;399;p34"/>
          <p:cNvSpPr/>
          <p:nvPr/>
        </p:nvSpPr>
        <p:spPr>
          <a:xfrm>
            <a:off x="1712100" y="1321600"/>
            <a:ext cx="5719800" cy="2102100"/>
          </a:xfrm>
          <a:prstGeom prst="roundRect">
            <a:avLst>
              <a:gd fmla="val 16667" name="adj"/>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sz="5000">
                <a:solidFill>
                  <a:schemeClr val="dk1"/>
                </a:solidFill>
                <a:latin typeface="Alegreya"/>
                <a:ea typeface="Alegreya"/>
                <a:cs typeface="Alegreya"/>
                <a:sym typeface="Alegreya"/>
              </a:rPr>
              <a:t>Thank you</a:t>
            </a:r>
            <a:endParaRPr sz="5000">
              <a:solidFill>
                <a:schemeClr val="dk1"/>
              </a:solidFill>
              <a:latin typeface="Alegreya"/>
              <a:ea typeface="Alegreya"/>
              <a:cs typeface="Alegreya"/>
              <a:sym typeface="Alegreya"/>
            </a:endParaRPr>
          </a:p>
          <a:p>
            <a:pPr indent="0" lvl="0" marL="0" rtl="0" algn="ctr">
              <a:spcBef>
                <a:spcPts val="0"/>
              </a:spcBef>
              <a:spcAft>
                <a:spcPts val="0"/>
              </a:spcAft>
              <a:buClr>
                <a:schemeClr val="dk1"/>
              </a:buClr>
              <a:buSzPts val="1100"/>
              <a:buFont typeface="Arial"/>
              <a:buNone/>
            </a:pPr>
            <a:r>
              <a:rPr lang="fr" sz="5000">
                <a:solidFill>
                  <a:schemeClr val="dk1"/>
                </a:solidFill>
                <a:latin typeface="Alegreya"/>
                <a:ea typeface="Alegreya"/>
                <a:cs typeface="Alegreya"/>
                <a:sym typeface="Alegreya"/>
              </a:rPr>
              <a:t>for your attention</a:t>
            </a:r>
            <a:endParaRPr sz="400">
              <a:latin typeface="Alegreya"/>
              <a:ea typeface="Alegreya"/>
              <a:cs typeface="Alegreya"/>
              <a:sym typeface="Alegreya"/>
            </a:endParaRPr>
          </a:p>
        </p:txBody>
      </p:sp>
      <p:sp>
        <p:nvSpPr>
          <p:cNvPr id="400" name="Google Shape;400;p34"/>
          <p:cNvSpPr/>
          <p:nvPr/>
        </p:nvSpPr>
        <p:spPr>
          <a:xfrm>
            <a:off x="399150" y="3985850"/>
            <a:ext cx="83457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600">
                <a:latin typeface="Alegreya"/>
                <a:ea typeface="Alegreya"/>
                <a:cs typeface="Alegreya"/>
                <a:sym typeface="Alegreya"/>
              </a:rPr>
              <a:t>Questions ?</a:t>
            </a:r>
            <a:endParaRPr b="1" sz="1600">
              <a:latin typeface="Alegreya"/>
              <a:ea typeface="Alegreya"/>
              <a:cs typeface="Alegreya"/>
              <a:sym typeface="Alegreya"/>
            </a:endParaRPr>
          </a:p>
        </p:txBody>
      </p:sp>
      <p:sp>
        <p:nvSpPr>
          <p:cNvPr id="401" name="Google Shape;401;p34"/>
          <p:cNvSpPr/>
          <p:nvPr/>
        </p:nvSpPr>
        <p:spPr>
          <a:xfrm>
            <a:off x="1583650" y="2287775"/>
            <a:ext cx="128400" cy="123900"/>
          </a:xfrm>
          <a:prstGeom prst="ellipse">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a:off x="7431900" y="2287775"/>
            <a:ext cx="128400" cy="123900"/>
          </a:xfrm>
          <a:prstGeom prst="ellipse">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 name="Google Shape;403;p34"/>
          <p:cNvCxnSpPr>
            <a:stCxn id="401" idx="2"/>
          </p:cNvCxnSpPr>
          <p:nvPr/>
        </p:nvCxnSpPr>
        <p:spPr>
          <a:xfrm rot="10800000">
            <a:off x="1038250" y="2349725"/>
            <a:ext cx="545400" cy="0"/>
          </a:xfrm>
          <a:prstGeom prst="straightConnector1">
            <a:avLst/>
          </a:prstGeom>
          <a:noFill/>
          <a:ln cap="flat" cmpd="sng" w="19050">
            <a:solidFill>
              <a:srgbClr val="434343"/>
            </a:solidFill>
            <a:prstDash val="solid"/>
            <a:round/>
            <a:headEnd len="med" w="med" type="none"/>
            <a:tailEnd len="med" w="med" type="none"/>
          </a:ln>
        </p:spPr>
      </p:cxnSp>
      <p:cxnSp>
        <p:nvCxnSpPr>
          <p:cNvPr id="404" name="Google Shape;404;p34"/>
          <p:cNvCxnSpPr/>
          <p:nvPr/>
        </p:nvCxnSpPr>
        <p:spPr>
          <a:xfrm>
            <a:off x="1047875" y="2350475"/>
            <a:ext cx="0" cy="1633500"/>
          </a:xfrm>
          <a:prstGeom prst="straightConnector1">
            <a:avLst/>
          </a:prstGeom>
          <a:noFill/>
          <a:ln cap="flat" cmpd="sng" w="19050">
            <a:solidFill>
              <a:srgbClr val="434343"/>
            </a:solidFill>
            <a:prstDash val="solid"/>
            <a:round/>
            <a:headEnd len="med" w="med" type="none"/>
            <a:tailEnd len="med" w="med" type="none"/>
          </a:ln>
        </p:spPr>
      </p:cxnSp>
      <p:cxnSp>
        <p:nvCxnSpPr>
          <p:cNvPr id="405" name="Google Shape;405;p34"/>
          <p:cNvCxnSpPr/>
          <p:nvPr/>
        </p:nvCxnSpPr>
        <p:spPr>
          <a:xfrm rot="10800000">
            <a:off x="7560300" y="2349725"/>
            <a:ext cx="545400" cy="0"/>
          </a:xfrm>
          <a:prstGeom prst="straightConnector1">
            <a:avLst/>
          </a:prstGeom>
          <a:noFill/>
          <a:ln cap="flat" cmpd="sng" w="19050">
            <a:solidFill>
              <a:srgbClr val="434343"/>
            </a:solidFill>
            <a:prstDash val="solid"/>
            <a:round/>
            <a:headEnd len="med" w="med" type="none"/>
            <a:tailEnd len="med" w="med" type="none"/>
          </a:ln>
        </p:spPr>
      </p:cxnSp>
      <p:cxnSp>
        <p:nvCxnSpPr>
          <p:cNvPr id="406" name="Google Shape;406;p34"/>
          <p:cNvCxnSpPr/>
          <p:nvPr/>
        </p:nvCxnSpPr>
        <p:spPr>
          <a:xfrm>
            <a:off x="8105700" y="2350475"/>
            <a:ext cx="0" cy="1633500"/>
          </a:xfrm>
          <a:prstGeom prst="straightConnector1">
            <a:avLst/>
          </a:prstGeom>
          <a:noFill/>
          <a:ln cap="flat" cmpd="sng" w="19050">
            <a:solidFill>
              <a:srgbClr val="434343"/>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pic>
        <p:nvPicPr>
          <p:cNvPr id="411" name="Google Shape;411;p35"/>
          <p:cNvPicPr preferRelativeResize="0"/>
          <p:nvPr/>
        </p:nvPicPr>
        <p:blipFill>
          <a:blip r:embed="rId4">
            <a:alphaModFix/>
          </a:blip>
          <a:stretch>
            <a:fillRect/>
          </a:stretch>
        </p:blipFill>
        <p:spPr>
          <a:xfrm>
            <a:off x="7523325" y="175500"/>
            <a:ext cx="1274375" cy="505849"/>
          </a:xfrm>
          <a:prstGeom prst="rect">
            <a:avLst/>
          </a:prstGeom>
          <a:noFill/>
          <a:ln>
            <a:noFill/>
          </a:ln>
        </p:spPr>
      </p:pic>
      <p:pic>
        <p:nvPicPr>
          <p:cNvPr id="412" name="Google Shape;412;p35"/>
          <p:cNvPicPr preferRelativeResize="0"/>
          <p:nvPr/>
        </p:nvPicPr>
        <p:blipFill rotWithShape="1">
          <a:blip r:embed="rId5">
            <a:alphaModFix/>
          </a:blip>
          <a:srcRect b="0" l="6191" r="-9" t="0"/>
          <a:stretch/>
        </p:blipFill>
        <p:spPr>
          <a:xfrm>
            <a:off x="404824" y="780050"/>
            <a:ext cx="698900" cy="393599"/>
          </a:xfrm>
          <a:prstGeom prst="rect">
            <a:avLst/>
          </a:prstGeom>
          <a:noFill/>
          <a:ln>
            <a:noFill/>
          </a:ln>
        </p:spPr>
      </p:pic>
      <p:sp>
        <p:nvSpPr>
          <p:cNvPr id="413" name="Google Shape;413;p35"/>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pic>
        <p:nvPicPr>
          <p:cNvPr id="414" name="Google Shape;414;p35"/>
          <p:cNvPicPr preferRelativeResize="0"/>
          <p:nvPr/>
        </p:nvPicPr>
        <p:blipFill>
          <a:blip r:embed="rId6">
            <a:alphaModFix/>
          </a:blip>
          <a:stretch>
            <a:fillRect/>
          </a:stretch>
        </p:blipFill>
        <p:spPr>
          <a:xfrm>
            <a:off x="327775" y="1449138"/>
            <a:ext cx="4401950" cy="2931700"/>
          </a:xfrm>
          <a:prstGeom prst="rect">
            <a:avLst/>
          </a:prstGeom>
          <a:noFill/>
          <a:ln cap="flat" cmpd="sng" w="9525">
            <a:solidFill>
              <a:schemeClr val="dk1"/>
            </a:solidFill>
            <a:prstDash val="solid"/>
            <a:round/>
            <a:headEnd len="sm" w="sm" type="none"/>
            <a:tailEnd len="sm" w="sm" type="none"/>
          </a:ln>
        </p:spPr>
      </p:pic>
      <p:pic>
        <p:nvPicPr>
          <p:cNvPr id="415" name="Google Shape;415;p35"/>
          <p:cNvPicPr preferRelativeResize="0"/>
          <p:nvPr/>
        </p:nvPicPr>
        <p:blipFill>
          <a:blip r:embed="rId7">
            <a:alphaModFix/>
          </a:blip>
          <a:stretch>
            <a:fillRect/>
          </a:stretch>
        </p:blipFill>
        <p:spPr>
          <a:xfrm>
            <a:off x="4851875" y="1596088"/>
            <a:ext cx="3964350" cy="2637818"/>
          </a:xfrm>
          <a:prstGeom prst="rect">
            <a:avLst/>
          </a:prstGeom>
          <a:noFill/>
          <a:ln cap="flat" cmpd="sng" w="9525">
            <a:solidFill>
              <a:schemeClr val="dk1"/>
            </a:solidFill>
            <a:prstDash val="solid"/>
            <a:round/>
            <a:headEnd len="sm" w="sm" type="none"/>
            <a:tailEnd len="sm" w="sm" type="none"/>
          </a:ln>
        </p:spPr>
      </p:pic>
      <p:sp>
        <p:nvSpPr>
          <p:cNvPr id="416" name="Google Shape;416;p35"/>
          <p:cNvSpPr/>
          <p:nvPr/>
        </p:nvSpPr>
        <p:spPr>
          <a:xfrm>
            <a:off x="2327550" y="231625"/>
            <a:ext cx="44889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800">
                <a:solidFill>
                  <a:schemeClr val="dk1"/>
                </a:solidFill>
                <a:latin typeface="Alegreya SemiBold"/>
                <a:ea typeface="Alegreya SemiBold"/>
                <a:cs typeface="Alegreya SemiBold"/>
                <a:sym typeface="Alegreya SemiBold"/>
              </a:rPr>
              <a:t>APPENDIX: </a:t>
            </a:r>
            <a:r>
              <a:rPr b="1" lang="fr" sz="1500">
                <a:latin typeface="Alegreya"/>
                <a:ea typeface="Alegreya"/>
                <a:cs typeface="Alegreya"/>
                <a:sym typeface="Alegreya"/>
              </a:rPr>
              <a:t>Kanban method</a:t>
            </a:r>
            <a:endParaRPr b="1" sz="1500">
              <a:latin typeface="Alegreya"/>
              <a:ea typeface="Alegreya"/>
              <a:cs typeface="Alegreya"/>
              <a:sym typeface="Alegrey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0" name="Shape 420"/>
        <p:cNvGrpSpPr/>
        <p:nvPr/>
      </p:nvGrpSpPr>
      <p:grpSpPr>
        <a:xfrm>
          <a:off x="0" y="0"/>
          <a:ext cx="0" cy="0"/>
          <a:chOff x="0" y="0"/>
          <a:chExt cx="0" cy="0"/>
        </a:xfrm>
      </p:grpSpPr>
      <p:pic>
        <p:nvPicPr>
          <p:cNvPr id="421" name="Google Shape;421;p36"/>
          <p:cNvPicPr preferRelativeResize="0"/>
          <p:nvPr/>
        </p:nvPicPr>
        <p:blipFill>
          <a:blip r:embed="rId4">
            <a:alphaModFix/>
          </a:blip>
          <a:stretch>
            <a:fillRect/>
          </a:stretch>
        </p:blipFill>
        <p:spPr>
          <a:xfrm>
            <a:off x="7523325" y="175500"/>
            <a:ext cx="1274375" cy="505849"/>
          </a:xfrm>
          <a:prstGeom prst="rect">
            <a:avLst/>
          </a:prstGeom>
          <a:noFill/>
          <a:ln>
            <a:noFill/>
          </a:ln>
        </p:spPr>
      </p:pic>
      <p:pic>
        <p:nvPicPr>
          <p:cNvPr id="422" name="Google Shape;422;p36"/>
          <p:cNvPicPr preferRelativeResize="0"/>
          <p:nvPr/>
        </p:nvPicPr>
        <p:blipFill rotWithShape="1">
          <a:blip r:embed="rId5">
            <a:alphaModFix/>
          </a:blip>
          <a:srcRect b="0" l="6191" r="-9" t="0"/>
          <a:stretch/>
        </p:blipFill>
        <p:spPr>
          <a:xfrm>
            <a:off x="404824" y="780050"/>
            <a:ext cx="698900" cy="393599"/>
          </a:xfrm>
          <a:prstGeom prst="rect">
            <a:avLst/>
          </a:prstGeom>
          <a:noFill/>
          <a:ln>
            <a:noFill/>
          </a:ln>
        </p:spPr>
      </p:pic>
      <p:sp>
        <p:nvSpPr>
          <p:cNvPr id="423" name="Google Shape;423;p36"/>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pic>
        <p:nvPicPr>
          <p:cNvPr id="424" name="Google Shape;424;p36"/>
          <p:cNvPicPr preferRelativeResize="0"/>
          <p:nvPr/>
        </p:nvPicPr>
        <p:blipFill>
          <a:blip r:embed="rId6">
            <a:alphaModFix/>
          </a:blip>
          <a:stretch>
            <a:fillRect/>
          </a:stretch>
        </p:blipFill>
        <p:spPr>
          <a:xfrm>
            <a:off x="369638" y="1326050"/>
            <a:ext cx="8404726" cy="2220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8" name="Shape 428"/>
        <p:cNvGrpSpPr/>
        <p:nvPr/>
      </p:nvGrpSpPr>
      <p:grpSpPr>
        <a:xfrm>
          <a:off x="0" y="0"/>
          <a:ext cx="0" cy="0"/>
          <a:chOff x="0" y="0"/>
          <a:chExt cx="0" cy="0"/>
        </a:xfrm>
      </p:grpSpPr>
      <p:pic>
        <p:nvPicPr>
          <p:cNvPr id="429" name="Google Shape;429;p37"/>
          <p:cNvPicPr preferRelativeResize="0"/>
          <p:nvPr/>
        </p:nvPicPr>
        <p:blipFill>
          <a:blip r:embed="rId4">
            <a:alphaModFix/>
          </a:blip>
          <a:stretch>
            <a:fillRect/>
          </a:stretch>
        </p:blipFill>
        <p:spPr>
          <a:xfrm>
            <a:off x="7523325" y="175500"/>
            <a:ext cx="1274375" cy="505849"/>
          </a:xfrm>
          <a:prstGeom prst="rect">
            <a:avLst/>
          </a:prstGeom>
          <a:noFill/>
          <a:ln>
            <a:noFill/>
          </a:ln>
        </p:spPr>
      </p:pic>
      <p:pic>
        <p:nvPicPr>
          <p:cNvPr id="430" name="Google Shape;430;p37"/>
          <p:cNvPicPr preferRelativeResize="0"/>
          <p:nvPr/>
        </p:nvPicPr>
        <p:blipFill rotWithShape="1">
          <a:blip r:embed="rId5">
            <a:alphaModFix/>
          </a:blip>
          <a:srcRect b="0" l="6191" r="-9" t="0"/>
          <a:stretch/>
        </p:blipFill>
        <p:spPr>
          <a:xfrm>
            <a:off x="404824" y="780050"/>
            <a:ext cx="698900" cy="393599"/>
          </a:xfrm>
          <a:prstGeom prst="rect">
            <a:avLst/>
          </a:prstGeom>
          <a:noFill/>
          <a:ln>
            <a:noFill/>
          </a:ln>
        </p:spPr>
      </p:pic>
      <p:sp>
        <p:nvSpPr>
          <p:cNvPr id="431" name="Google Shape;431;p37"/>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pic>
        <p:nvPicPr>
          <p:cNvPr id="432" name="Google Shape;432;p37"/>
          <p:cNvPicPr preferRelativeResize="0"/>
          <p:nvPr/>
        </p:nvPicPr>
        <p:blipFill rotWithShape="1">
          <a:blip r:embed="rId6">
            <a:alphaModFix/>
          </a:blip>
          <a:srcRect b="0" l="0" r="2647" t="0"/>
          <a:stretch/>
        </p:blipFill>
        <p:spPr>
          <a:xfrm>
            <a:off x="300450" y="1208576"/>
            <a:ext cx="8497250" cy="33889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6" name="Shape 436"/>
        <p:cNvGrpSpPr/>
        <p:nvPr/>
      </p:nvGrpSpPr>
      <p:grpSpPr>
        <a:xfrm>
          <a:off x="0" y="0"/>
          <a:ext cx="0" cy="0"/>
          <a:chOff x="0" y="0"/>
          <a:chExt cx="0" cy="0"/>
        </a:xfrm>
      </p:grpSpPr>
      <p:pic>
        <p:nvPicPr>
          <p:cNvPr id="437" name="Google Shape;437;p38"/>
          <p:cNvPicPr preferRelativeResize="0"/>
          <p:nvPr/>
        </p:nvPicPr>
        <p:blipFill>
          <a:blip r:embed="rId4">
            <a:alphaModFix/>
          </a:blip>
          <a:stretch>
            <a:fillRect/>
          </a:stretch>
        </p:blipFill>
        <p:spPr>
          <a:xfrm>
            <a:off x="7523325" y="175500"/>
            <a:ext cx="1274375" cy="505849"/>
          </a:xfrm>
          <a:prstGeom prst="rect">
            <a:avLst/>
          </a:prstGeom>
          <a:noFill/>
          <a:ln>
            <a:noFill/>
          </a:ln>
        </p:spPr>
      </p:pic>
      <p:pic>
        <p:nvPicPr>
          <p:cNvPr id="438" name="Google Shape;438;p38"/>
          <p:cNvPicPr preferRelativeResize="0"/>
          <p:nvPr/>
        </p:nvPicPr>
        <p:blipFill rotWithShape="1">
          <a:blip r:embed="rId5">
            <a:alphaModFix/>
          </a:blip>
          <a:srcRect b="0" l="6191" r="-9" t="0"/>
          <a:stretch/>
        </p:blipFill>
        <p:spPr>
          <a:xfrm>
            <a:off x="404824" y="780050"/>
            <a:ext cx="698900" cy="393599"/>
          </a:xfrm>
          <a:prstGeom prst="rect">
            <a:avLst/>
          </a:prstGeom>
          <a:noFill/>
          <a:ln>
            <a:noFill/>
          </a:ln>
        </p:spPr>
      </p:pic>
      <p:sp>
        <p:nvSpPr>
          <p:cNvPr id="439" name="Google Shape;439;p38"/>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pic>
        <p:nvPicPr>
          <p:cNvPr id="440" name="Google Shape;440;p38"/>
          <p:cNvPicPr preferRelativeResize="0"/>
          <p:nvPr/>
        </p:nvPicPr>
        <p:blipFill>
          <a:blip r:embed="rId6">
            <a:alphaModFix/>
          </a:blip>
          <a:stretch>
            <a:fillRect/>
          </a:stretch>
        </p:blipFill>
        <p:spPr>
          <a:xfrm>
            <a:off x="5041325" y="1502050"/>
            <a:ext cx="3623900" cy="2455001"/>
          </a:xfrm>
          <a:prstGeom prst="rect">
            <a:avLst/>
          </a:prstGeom>
          <a:noFill/>
          <a:ln>
            <a:noFill/>
          </a:ln>
        </p:spPr>
      </p:pic>
      <p:pic>
        <p:nvPicPr>
          <p:cNvPr id="441" name="Google Shape;441;p38"/>
          <p:cNvPicPr preferRelativeResize="0"/>
          <p:nvPr/>
        </p:nvPicPr>
        <p:blipFill>
          <a:blip r:embed="rId7">
            <a:alphaModFix/>
          </a:blip>
          <a:stretch>
            <a:fillRect/>
          </a:stretch>
        </p:blipFill>
        <p:spPr>
          <a:xfrm>
            <a:off x="481025" y="1478001"/>
            <a:ext cx="4035101" cy="2503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15"/>
          <p:cNvSpPr txBox="1"/>
          <p:nvPr/>
        </p:nvSpPr>
        <p:spPr>
          <a:xfrm>
            <a:off x="226950" y="258875"/>
            <a:ext cx="8690100" cy="461700"/>
          </a:xfrm>
          <a:prstGeom prst="rect">
            <a:avLst/>
          </a:prstGeom>
          <a:noFill/>
          <a:ln>
            <a:noFill/>
          </a:ln>
        </p:spPr>
        <p:txBody>
          <a:bodyPr anchorCtr="0" anchor="t" bIns="91425" lIns="91425" spcFirstLastPara="1" rIns="91425" wrap="square" tIns="91425">
            <a:spAutoFit/>
          </a:bodyPr>
          <a:lstStyle/>
          <a:p>
            <a:pPr indent="-342900" lvl="0" marL="457200" rtl="0" algn="ctr">
              <a:spcBef>
                <a:spcPts val="0"/>
              </a:spcBef>
              <a:spcAft>
                <a:spcPts val="0"/>
              </a:spcAft>
              <a:buSzPts val="1800"/>
              <a:buFont typeface="Merriweather"/>
              <a:buAutoNum type="alphaUcPeriod"/>
            </a:pPr>
            <a:r>
              <a:rPr lang="fr" sz="1800">
                <a:latin typeface="Alegreya SemiBold"/>
                <a:ea typeface="Alegreya SemiBold"/>
                <a:cs typeface="Alegreya SemiBold"/>
                <a:sym typeface="Alegreya SemiBold"/>
              </a:rPr>
              <a:t>CONTEXT OF THE STUDY</a:t>
            </a:r>
            <a:endParaRPr sz="1800">
              <a:latin typeface="Alegreya SemiBold"/>
              <a:ea typeface="Alegreya SemiBold"/>
              <a:cs typeface="Alegreya SemiBold"/>
              <a:sym typeface="Alegreya SemiBold"/>
            </a:endParaRPr>
          </a:p>
        </p:txBody>
      </p:sp>
      <p:pic>
        <p:nvPicPr>
          <p:cNvPr id="98" name="Google Shape;98;p15"/>
          <p:cNvPicPr preferRelativeResize="0"/>
          <p:nvPr/>
        </p:nvPicPr>
        <p:blipFill>
          <a:blip r:embed="rId4">
            <a:alphaModFix/>
          </a:blip>
          <a:stretch>
            <a:fillRect/>
          </a:stretch>
        </p:blipFill>
        <p:spPr>
          <a:xfrm>
            <a:off x="7523325" y="175500"/>
            <a:ext cx="1274375" cy="505849"/>
          </a:xfrm>
          <a:prstGeom prst="rect">
            <a:avLst/>
          </a:prstGeom>
          <a:noFill/>
          <a:ln>
            <a:noFill/>
          </a:ln>
        </p:spPr>
      </p:pic>
      <p:pic>
        <p:nvPicPr>
          <p:cNvPr id="99" name="Google Shape;99;p15"/>
          <p:cNvPicPr preferRelativeResize="0"/>
          <p:nvPr/>
        </p:nvPicPr>
        <p:blipFill rotWithShape="1">
          <a:blip r:embed="rId5">
            <a:alphaModFix/>
          </a:blip>
          <a:srcRect b="0" l="6191" r="-9" t="0"/>
          <a:stretch/>
        </p:blipFill>
        <p:spPr>
          <a:xfrm>
            <a:off x="404824" y="780050"/>
            <a:ext cx="698900" cy="393599"/>
          </a:xfrm>
          <a:prstGeom prst="rect">
            <a:avLst/>
          </a:prstGeom>
          <a:noFill/>
          <a:ln>
            <a:noFill/>
          </a:ln>
        </p:spPr>
      </p:pic>
      <p:sp>
        <p:nvSpPr>
          <p:cNvPr id="100" name="Google Shape;100;p15"/>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pic>
        <p:nvPicPr>
          <p:cNvPr id="101" name="Google Shape;101;p15"/>
          <p:cNvPicPr preferRelativeResize="0"/>
          <p:nvPr/>
        </p:nvPicPr>
        <p:blipFill rotWithShape="1">
          <a:blip r:embed="rId6">
            <a:alphaModFix/>
          </a:blip>
          <a:srcRect b="14273" l="0" r="0" t="0"/>
          <a:stretch/>
        </p:blipFill>
        <p:spPr>
          <a:xfrm>
            <a:off x="1772326" y="865424"/>
            <a:ext cx="5599324" cy="3935525"/>
          </a:xfrm>
          <a:prstGeom prst="rect">
            <a:avLst/>
          </a:prstGeom>
          <a:noFill/>
          <a:ln>
            <a:noFill/>
          </a:ln>
        </p:spPr>
      </p:pic>
      <p:sp>
        <p:nvSpPr>
          <p:cNvPr id="102" name="Google Shape;102;p15"/>
          <p:cNvSpPr/>
          <p:nvPr/>
        </p:nvSpPr>
        <p:spPr>
          <a:xfrm>
            <a:off x="3977550" y="3820900"/>
            <a:ext cx="1188900" cy="1737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Symbols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6"/>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sp>
        <p:nvSpPr>
          <p:cNvPr id="108" name="Google Shape;108;p16"/>
          <p:cNvSpPr/>
          <p:nvPr/>
        </p:nvSpPr>
        <p:spPr>
          <a:xfrm>
            <a:off x="-703375" y="967275"/>
            <a:ext cx="2080200" cy="3684900"/>
          </a:xfrm>
          <a:prstGeom prst="arc">
            <a:avLst>
              <a:gd fmla="val 15986920" name="adj1"/>
              <a:gd fmla="val 5602777" name="adj2"/>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501550" y="4221075"/>
            <a:ext cx="548700" cy="492600"/>
          </a:xfrm>
          <a:prstGeom prst="ellipse">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902250" y="3654788"/>
            <a:ext cx="548700" cy="492600"/>
          </a:xfrm>
          <a:prstGeom prst="ellipse">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1115325" y="2977575"/>
            <a:ext cx="548700" cy="505800"/>
          </a:xfrm>
          <a:prstGeom prst="ellipse">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1059650" y="2233373"/>
            <a:ext cx="548700" cy="505800"/>
          </a:xfrm>
          <a:prstGeom prst="ellipse">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a:off x="902250" y="1552338"/>
            <a:ext cx="548700" cy="505800"/>
          </a:xfrm>
          <a:prstGeom prst="ellipse">
            <a:avLst/>
          </a:prstGeom>
          <a:solidFill>
            <a:srgbClr val="6FA8DC"/>
          </a:solid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16"/>
          <p:cNvPicPr preferRelativeResize="0"/>
          <p:nvPr/>
        </p:nvPicPr>
        <p:blipFill>
          <a:blip r:embed="rId4">
            <a:alphaModFix/>
          </a:blip>
          <a:stretch>
            <a:fillRect/>
          </a:stretch>
        </p:blipFill>
        <p:spPr>
          <a:xfrm>
            <a:off x="7523325" y="175500"/>
            <a:ext cx="1274375" cy="505849"/>
          </a:xfrm>
          <a:prstGeom prst="rect">
            <a:avLst/>
          </a:prstGeom>
          <a:noFill/>
          <a:ln>
            <a:noFill/>
          </a:ln>
        </p:spPr>
      </p:pic>
      <p:sp>
        <p:nvSpPr>
          <p:cNvPr id="115" name="Google Shape;115;p16"/>
          <p:cNvSpPr/>
          <p:nvPr/>
        </p:nvSpPr>
        <p:spPr>
          <a:xfrm>
            <a:off x="501550" y="955350"/>
            <a:ext cx="548700" cy="492600"/>
          </a:xfrm>
          <a:prstGeom prst="ellipse">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6"/>
          <p:cNvPicPr preferRelativeResize="0"/>
          <p:nvPr/>
        </p:nvPicPr>
        <p:blipFill>
          <a:blip r:embed="rId5">
            <a:alphaModFix/>
          </a:blip>
          <a:stretch>
            <a:fillRect/>
          </a:stretch>
        </p:blipFill>
        <p:spPr>
          <a:xfrm>
            <a:off x="557219" y="996254"/>
            <a:ext cx="437362" cy="410792"/>
          </a:xfrm>
          <a:prstGeom prst="rect">
            <a:avLst/>
          </a:prstGeom>
          <a:noFill/>
          <a:ln>
            <a:noFill/>
          </a:ln>
        </p:spPr>
      </p:pic>
      <p:sp>
        <p:nvSpPr>
          <p:cNvPr id="117" name="Google Shape;117;p16"/>
          <p:cNvSpPr txBox="1"/>
          <p:nvPr/>
        </p:nvSpPr>
        <p:spPr>
          <a:xfrm>
            <a:off x="1214100" y="1038425"/>
            <a:ext cx="7390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000">
                <a:solidFill>
                  <a:srgbClr val="9FC5E8"/>
                </a:solidFill>
                <a:latin typeface="Merriweather"/>
                <a:ea typeface="Merriweather"/>
                <a:cs typeface="Merriweather"/>
                <a:sym typeface="Merriweather"/>
              </a:rPr>
              <a:t>A - </a:t>
            </a:r>
            <a:r>
              <a:rPr lang="fr" sz="1000">
                <a:solidFill>
                  <a:srgbClr val="9FC5E8"/>
                </a:solidFill>
                <a:uFill>
                  <a:noFill/>
                </a:uFill>
                <a:latin typeface="Playfair Display"/>
                <a:ea typeface="Playfair Display"/>
                <a:cs typeface="Playfair Display"/>
                <a:sym typeface="Playfair Display"/>
                <a:hlinkClick r:id="rId6">
                  <a:extLst>
                    <a:ext uri="{A12FA001-AC4F-418D-AE19-62706E023703}">
                      <ahyp:hlinkClr val="tx"/>
                    </a:ext>
                  </a:extLst>
                </a:hlinkClick>
              </a:rPr>
              <a:t>Context of the study</a:t>
            </a:r>
            <a:endParaRPr sz="1000">
              <a:solidFill>
                <a:srgbClr val="9FC5E8"/>
              </a:solidFill>
              <a:latin typeface="Playfair Display"/>
              <a:ea typeface="Playfair Display"/>
              <a:cs typeface="Playfair Display"/>
              <a:sym typeface="Playfair Display"/>
            </a:endParaRPr>
          </a:p>
        </p:txBody>
      </p:sp>
      <p:pic>
        <p:nvPicPr>
          <p:cNvPr id="118" name="Google Shape;118;p16"/>
          <p:cNvPicPr preferRelativeResize="0"/>
          <p:nvPr/>
        </p:nvPicPr>
        <p:blipFill>
          <a:blip r:embed="rId7">
            <a:alphaModFix/>
          </a:blip>
          <a:stretch>
            <a:fillRect/>
          </a:stretch>
        </p:blipFill>
        <p:spPr>
          <a:xfrm>
            <a:off x="957914" y="1592306"/>
            <a:ext cx="437362" cy="425859"/>
          </a:xfrm>
          <a:prstGeom prst="rect">
            <a:avLst/>
          </a:prstGeom>
          <a:noFill/>
          <a:ln>
            <a:noFill/>
          </a:ln>
        </p:spPr>
      </p:pic>
      <p:pic>
        <p:nvPicPr>
          <p:cNvPr id="119" name="Google Shape;119;p16"/>
          <p:cNvPicPr preferRelativeResize="0"/>
          <p:nvPr/>
        </p:nvPicPr>
        <p:blipFill>
          <a:blip r:embed="rId8">
            <a:alphaModFix/>
          </a:blip>
          <a:stretch>
            <a:fillRect/>
          </a:stretch>
        </p:blipFill>
        <p:spPr>
          <a:xfrm>
            <a:off x="557219" y="4254417"/>
            <a:ext cx="437362" cy="425909"/>
          </a:xfrm>
          <a:prstGeom prst="rect">
            <a:avLst/>
          </a:prstGeom>
          <a:noFill/>
          <a:ln>
            <a:noFill/>
          </a:ln>
        </p:spPr>
      </p:pic>
      <p:sp>
        <p:nvSpPr>
          <p:cNvPr id="120" name="Google Shape;120;p16"/>
          <p:cNvSpPr txBox="1"/>
          <p:nvPr/>
        </p:nvSpPr>
        <p:spPr>
          <a:xfrm>
            <a:off x="1608350" y="1563863"/>
            <a:ext cx="6773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500">
                <a:solidFill>
                  <a:srgbClr val="6FA8DC"/>
                </a:solidFill>
                <a:latin typeface="Merriweather"/>
                <a:ea typeface="Merriweather"/>
                <a:cs typeface="Merriweather"/>
                <a:sym typeface="Merriweather"/>
              </a:rPr>
              <a:t>B -</a:t>
            </a:r>
            <a:r>
              <a:rPr b="1" lang="fr" sz="1600">
                <a:solidFill>
                  <a:srgbClr val="6FA8DC"/>
                </a:solidFill>
                <a:latin typeface="Playfair Display"/>
                <a:ea typeface="Playfair Display"/>
                <a:cs typeface="Playfair Display"/>
                <a:sym typeface="Playfair Display"/>
              </a:rPr>
              <a:t> </a:t>
            </a:r>
            <a:r>
              <a:rPr lang="fr" sz="1600">
                <a:solidFill>
                  <a:srgbClr val="6FA8DC"/>
                </a:solidFill>
                <a:uFill>
                  <a:noFill/>
                </a:uFill>
                <a:latin typeface="Playfair Display Black"/>
                <a:ea typeface="Playfair Display Black"/>
                <a:cs typeface="Playfair Display Black"/>
                <a:sym typeface="Playfair Display Black"/>
                <a:hlinkClick r:id="rId9">
                  <a:extLst>
                    <a:ext uri="{A12FA001-AC4F-418D-AE19-62706E023703}">
                      <ahyp:hlinkClr val="tx"/>
                    </a:ext>
                  </a:extLst>
                </a:hlinkClick>
              </a:rPr>
              <a:t>Relevant (new) elements of State of the art</a:t>
            </a:r>
            <a:endParaRPr sz="1600">
              <a:solidFill>
                <a:srgbClr val="6FA8DC"/>
              </a:solidFill>
              <a:latin typeface="Playfair Display Black"/>
              <a:ea typeface="Playfair Display Black"/>
              <a:cs typeface="Playfair Display Black"/>
              <a:sym typeface="Playfair Display Black"/>
            </a:endParaRPr>
          </a:p>
        </p:txBody>
      </p:sp>
      <p:sp>
        <p:nvSpPr>
          <p:cNvPr id="121" name="Google Shape;121;p16"/>
          <p:cNvSpPr txBox="1"/>
          <p:nvPr/>
        </p:nvSpPr>
        <p:spPr>
          <a:xfrm>
            <a:off x="1831025" y="2316925"/>
            <a:ext cx="560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000">
                <a:solidFill>
                  <a:srgbClr val="3D85C6"/>
                </a:solidFill>
                <a:latin typeface="Merriweather"/>
                <a:ea typeface="Merriweather"/>
                <a:cs typeface="Merriweather"/>
                <a:sym typeface="Merriweather"/>
              </a:rPr>
              <a:t>C -</a:t>
            </a:r>
            <a:r>
              <a:rPr b="1" lang="fr" sz="1000">
                <a:solidFill>
                  <a:srgbClr val="3D85C6"/>
                </a:solidFill>
                <a:latin typeface="Playfair Display"/>
                <a:ea typeface="Playfair Display"/>
                <a:cs typeface="Playfair Display"/>
                <a:sym typeface="Playfair Display"/>
              </a:rPr>
              <a:t> </a:t>
            </a:r>
            <a:r>
              <a:rPr lang="fr" sz="1000">
                <a:solidFill>
                  <a:srgbClr val="3D85C6"/>
                </a:solidFill>
                <a:uFill>
                  <a:noFill/>
                </a:uFill>
                <a:latin typeface="Playfair Display"/>
                <a:ea typeface="Playfair Display"/>
                <a:cs typeface="Playfair Display"/>
                <a:sym typeface="Playfair Display"/>
                <a:hlinkClick r:id="rId10">
                  <a:extLst>
                    <a:ext uri="{A12FA001-AC4F-418D-AE19-62706E023703}">
                      <ahyp:hlinkClr val="tx"/>
                    </a:ext>
                  </a:extLst>
                </a:hlinkClick>
              </a:rPr>
              <a:t>Current developments</a:t>
            </a:r>
            <a:endParaRPr sz="1000">
              <a:solidFill>
                <a:srgbClr val="3D85C6"/>
              </a:solidFill>
              <a:latin typeface="Playfair Display"/>
              <a:ea typeface="Playfair Display"/>
              <a:cs typeface="Playfair Display"/>
              <a:sym typeface="Playfair Display"/>
            </a:endParaRPr>
          </a:p>
        </p:txBody>
      </p:sp>
      <p:sp>
        <p:nvSpPr>
          <p:cNvPr id="122" name="Google Shape;122;p16"/>
          <p:cNvSpPr txBox="1"/>
          <p:nvPr/>
        </p:nvSpPr>
        <p:spPr>
          <a:xfrm>
            <a:off x="1831025" y="3052275"/>
            <a:ext cx="677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000">
                <a:solidFill>
                  <a:srgbClr val="0B5394"/>
                </a:solidFill>
                <a:latin typeface="Merriweather"/>
                <a:ea typeface="Merriweather"/>
                <a:cs typeface="Merriweather"/>
                <a:sym typeface="Merriweather"/>
              </a:rPr>
              <a:t>D -</a:t>
            </a:r>
            <a:r>
              <a:rPr b="1" lang="fr" sz="1000">
                <a:solidFill>
                  <a:srgbClr val="0B5394"/>
                </a:solidFill>
                <a:latin typeface="Playfair Display"/>
                <a:ea typeface="Playfair Display"/>
                <a:cs typeface="Playfair Display"/>
                <a:sym typeface="Playfair Display"/>
              </a:rPr>
              <a:t> </a:t>
            </a:r>
            <a:r>
              <a:rPr lang="fr" sz="1000">
                <a:solidFill>
                  <a:srgbClr val="0B5394"/>
                </a:solidFill>
                <a:uFill>
                  <a:noFill/>
                </a:uFill>
                <a:latin typeface="Playfair Display"/>
                <a:ea typeface="Playfair Display"/>
                <a:cs typeface="Playfair Display"/>
                <a:sym typeface="Playfair Display"/>
                <a:hlinkClick r:id="rId11">
                  <a:extLst>
                    <a:ext uri="{A12FA001-AC4F-418D-AE19-62706E023703}">
                      <ahyp:hlinkClr val="tx"/>
                    </a:ext>
                  </a:extLst>
                </a:hlinkClick>
              </a:rPr>
              <a:t>Project task advancement, achieved work plan and risk analysis</a:t>
            </a:r>
            <a:endParaRPr sz="1000">
              <a:solidFill>
                <a:srgbClr val="0B5394"/>
              </a:solidFill>
              <a:latin typeface="Playfair Display"/>
              <a:ea typeface="Playfair Display"/>
              <a:cs typeface="Playfair Display"/>
              <a:sym typeface="Playfair Display"/>
            </a:endParaRPr>
          </a:p>
        </p:txBody>
      </p:sp>
      <p:sp>
        <p:nvSpPr>
          <p:cNvPr id="123" name="Google Shape;123;p16"/>
          <p:cNvSpPr txBox="1"/>
          <p:nvPr/>
        </p:nvSpPr>
        <p:spPr>
          <a:xfrm>
            <a:off x="1608350" y="3744738"/>
            <a:ext cx="520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000">
                <a:solidFill>
                  <a:srgbClr val="073763"/>
                </a:solidFill>
                <a:latin typeface="Merriweather"/>
                <a:ea typeface="Merriweather"/>
                <a:cs typeface="Merriweather"/>
                <a:sym typeface="Merriweather"/>
              </a:rPr>
              <a:t>E -</a:t>
            </a:r>
            <a:r>
              <a:rPr b="1" lang="fr" sz="1000">
                <a:solidFill>
                  <a:srgbClr val="073763"/>
                </a:solidFill>
                <a:latin typeface="Playfair Display"/>
                <a:ea typeface="Playfair Display"/>
                <a:cs typeface="Playfair Display"/>
                <a:sym typeface="Playfair Display"/>
              </a:rPr>
              <a:t> </a:t>
            </a:r>
            <a:r>
              <a:rPr b="1" lang="fr" sz="1000">
                <a:solidFill>
                  <a:srgbClr val="073763"/>
                </a:solidFill>
                <a:uFill>
                  <a:noFill/>
                </a:uFill>
                <a:latin typeface="Playfair Display"/>
                <a:ea typeface="Playfair Display"/>
                <a:cs typeface="Playfair Display"/>
                <a:sym typeface="Playfair Display"/>
                <a:hlinkClick r:id="rId12">
                  <a:extLst>
                    <a:ext uri="{A12FA001-AC4F-418D-AE19-62706E023703}">
                      <ahyp:hlinkClr val="tx"/>
                    </a:ext>
                  </a:extLst>
                </a:hlinkClick>
              </a:rPr>
              <a:t> </a:t>
            </a:r>
            <a:r>
              <a:rPr lang="fr" sz="1000">
                <a:solidFill>
                  <a:srgbClr val="073763"/>
                </a:solidFill>
                <a:uFill>
                  <a:noFill/>
                </a:uFill>
                <a:latin typeface="Playfair Display"/>
                <a:ea typeface="Playfair Display"/>
                <a:cs typeface="Playfair Display"/>
                <a:sym typeface="Playfair Display"/>
                <a:hlinkClick r:id="rId13">
                  <a:extLst>
                    <a:ext uri="{A12FA001-AC4F-418D-AE19-62706E023703}">
                      <ahyp:hlinkClr val="tx"/>
                    </a:ext>
                  </a:extLst>
                </a:hlinkClick>
              </a:rPr>
              <a:t>Project costs</a:t>
            </a:r>
            <a:endParaRPr sz="1000">
              <a:solidFill>
                <a:srgbClr val="073763"/>
              </a:solidFill>
              <a:latin typeface="Playfair Display"/>
              <a:ea typeface="Playfair Display"/>
              <a:cs typeface="Playfair Display"/>
              <a:sym typeface="Playfair Display"/>
            </a:endParaRPr>
          </a:p>
        </p:txBody>
      </p:sp>
      <p:pic>
        <p:nvPicPr>
          <p:cNvPr id="124" name="Google Shape;124;p16"/>
          <p:cNvPicPr preferRelativeResize="0"/>
          <p:nvPr/>
        </p:nvPicPr>
        <p:blipFill>
          <a:blip r:embed="rId7">
            <a:alphaModFix/>
          </a:blip>
          <a:stretch>
            <a:fillRect/>
          </a:stretch>
        </p:blipFill>
        <p:spPr>
          <a:xfrm>
            <a:off x="1115314" y="2273372"/>
            <a:ext cx="437362" cy="425817"/>
          </a:xfrm>
          <a:prstGeom prst="rect">
            <a:avLst/>
          </a:prstGeom>
          <a:noFill/>
          <a:ln>
            <a:noFill/>
          </a:ln>
        </p:spPr>
      </p:pic>
      <p:sp>
        <p:nvSpPr>
          <p:cNvPr id="125" name="Google Shape;125;p16"/>
          <p:cNvSpPr txBox="1"/>
          <p:nvPr/>
        </p:nvSpPr>
        <p:spPr>
          <a:xfrm>
            <a:off x="1214100" y="4344825"/>
            <a:ext cx="19101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b="1" lang="fr" sz="1000">
                <a:solidFill>
                  <a:srgbClr val="20124D"/>
                </a:solidFill>
                <a:latin typeface="Merriweather"/>
                <a:ea typeface="Merriweather"/>
                <a:cs typeface="Merriweather"/>
                <a:sym typeface="Merriweather"/>
              </a:rPr>
              <a:t>F -</a:t>
            </a:r>
            <a:r>
              <a:rPr b="1" lang="fr" sz="1000">
                <a:solidFill>
                  <a:srgbClr val="20124D"/>
                </a:solidFill>
                <a:latin typeface="Playfair Display"/>
                <a:ea typeface="Playfair Display"/>
                <a:cs typeface="Playfair Display"/>
                <a:sym typeface="Playfair Display"/>
              </a:rPr>
              <a:t> </a:t>
            </a:r>
            <a:r>
              <a:rPr lang="fr" sz="1000">
                <a:solidFill>
                  <a:srgbClr val="20124D"/>
                </a:solidFill>
                <a:uFill>
                  <a:noFill/>
                </a:uFill>
                <a:latin typeface="Playfair Display"/>
                <a:ea typeface="Playfair Display"/>
                <a:cs typeface="Playfair Display"/>
                <a:sym typeface="Playfair Display"/>
                <a:hlinkClick r:id="rId14">
                  <a:extLst>
                    <a:ext uri="{A12FA001-AC4F-418D-AE19-62706E023703}">
                      <ahyp:hlinkClr val="tx"/>
                    </a:ext>
                  </a:extLst>
                </a:hlinkClick>
              </a:rPr>
              <a:t>Work Plan</a:t>
            </a:r>
            <a:endParaRPr sz="1000">
              <a:solidFill>
                <a:srgbClr val="20124D"/>
              </a:solidFill>
              <a:latin typeface="Playfair Display"/>
              <a:ea typeface="Playfair Display"/>
              <a:cs typeface="Playfair Display"/>
              <a:sym typeface="Playfair Display"/>
            </a:endParaRPr>
          </a:p>
        </p:txBody>
      </p:sp>
      <p:pic>
        <p:nvPicPr>
          <p:cNvPr id="126" name="Google Shape;126;p16"/>
          <p:cNvPicPr preferRelativeResize="0"/>
          <p:nvPr/>
        </p:nvPicPr>
        <p:blipFill>
          <a:blip r:embed="rId8">
            <a:alphaModFix/>
          </a:blip>
          <a:stretch>
            <a:fillRect/>
          </a:stretch>
        </p:blipFill>
        <p:spPr>
          <a:xfrm>
            <a:off x="1170994" y="3017517"/>
            <a:ext cx="437362" cy="425909"/>
          </a:xfrm>
          <a:prstGeom prst="rect">
            <a:avLst/>
          </a:prstGeom>
          <a:noFill/>
          <a:ln>
            <a:noFill/>
          </a:ln>
        </p:spPr>
      </p:pic>
      <p:pic>
        <p:nvPicPr>
          <p:cNvPr id="127" name="Google Shape;127;p16"/>
          <p:cNvPicPr preferRelativeResize="0"/>
          <p:nvPr/>
        </p:nvPicPr>
        <p:blipFill>
          <a:blip r:embed="rId15">
            <a:alphaModFix/>
          </a:blip>
          <a:stretch>
            <a:fillRect/>
          </a:stretch>
        </p:blipFill>
        <p:spPr>
          <a:xfrm>
            <a:off x="864000" y="3661200"/>
            <a:ext cx="626625" cy="505800"/>
          </a:xfrm>
          <a:prstGeom prst="rect">
            <a:avLst/>
          </a:prstGeom>
          <a:noFill/>
          <a:ln>
            <a:noFill/>
          </a:ln>
        </p:spPr>
      </p:pic>
      <p:sp>
        <p:nvSpPr>
          <p:cNvPr id="128" name="Google Shape;128;p16"/>
          <p:cNvSpPr/>
          <p:nvPr/>
        </p:nvSpPr>
        <p:spPr>
          <a:xfrm>
            <a:off x="2916587" y="302025"/>
            <a:ext cx="3310818" cy="325700"/>
          </a:xfrm>
          <a:prstGeom prst="rect">
            <a:avLst/>
          </a:prstGeom>
        </p:spPr>
        <p:txBody>
          <a:bodyPr>
            <a:prstTxWarp prst="textPlain"/>
          </a:bodyPr>
          <a:lstStyle/>
          <a:p>
            <a:pPr lvl="0" algn="ctr"/>
            <a:r>
              <a:rPr b="0" i="0">
                <a:ln cap="flat" cmpd="sng" w="9525">
                  <a:solidFill>
                    <a:srgbClr val="20124D"/>
                  </a:solidFill>
                  <a:prstDash val="solid"/>
                  <a:round/>
                  <a:headEnd len="sm" w="sm" type="none"/>
                  <a:tailEnd len="sm" w="sm" type="none"/>
                </a:ln>
                <a:solidFill>
                  <a:srgbClr val="D9D2E9"/>
                </a:solidFill>
                <a:latin typeface="Arial"/>
              </a:rPr>
              <a:t>- Table of contents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pic>
        <p:nvPicPr>
          <p:cNvPr id="133" name="Google Shape;133;p17"/>
          <p:cNvPicPr preferRelativeResize="0"/>
          <p:nvPr/>
        </p:nvPicPr>
        <p:blipFill>
          <a:blip r:embed="rId4">
            <a:alphaModFix/>
          </a:blip>
          <a:stretch>
            <a:fillRect/>
          </a:stretch>
        </p:blipFill>
        <p:spPr>
          <a:xfrm>
            <a:off x="7523325" y="175500"/>
            <a:ext cx="1274375" cy="505849"/>
          </a:xfrm>
          <a:prstGeom prst="rect">
            <a:avLst/>
          </a:prstGeom>
          <a:noFill/>
          <a:ln>
            <a:noFill/>
          </a:ln>
        </p:spPr>
      </p:pic>
      <p:pic>
        <p:nvPicPr>
          <p:cNvPr id="134" name="Google Shape;134;p17"/>
          <p:cNvPicPr preferRelativeResize="0"/>
          <p:nvPr/>
        </p:nvPicPr>
        <p:blipFill rotWithShape="1">
          <a:blip r:embed="rId5">
            <a:alphaModFix/>
          </a:blip>
          <a:srcRect b="0" l="6191" r="-9" t="0"/>
          <a:stretch/>
        </p:blipFill>
        <p:spPr>
          <a:xfrm>
            <a:off x="404824" y="780050"/>
            <a:ext cx="698900" cy="393599"/>
          </a:xfrm>
          <a:prstGeom prst="rect">
            <a:avLst/>
          </a:prstGeom>
          <a:noFill/>
          <a:ln>
            <a:noFill/>
          </a:ln>
        </p:spPr>
      </p:pic>
      <p:sp>
        <p:nvSpPr>
          <p:cNvPr id="135" name="Google Shape;135;p17"/>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sp>
        <p:nvSpPr>
          <p:cNvPr id="136" name="Google Shape;136;p17"/>
          <p:cNvSpPr txBox="1"/>
          <p:nvPr/>
        </p:nvSpPr>
        <p:spPr>
          <a:xfrm>
            <a:off x="226950" y="258875"/>
            <a:ext cx="8690100" cy="461700"/>
          </a:xfrm>
          <a:prstGeom prst="rect">
            <a:avLst/>
          </a:prstGeom>
          <a:noFill/>
          <a:ln>
            <a:noFill/>
          </a:ln>
        </p:spPr>
        <p:txBody>
          <a:bodyPr anchorCtr="0" anchor="t" bIns="91425" lIns="91425" spcFirstLastPara="1" rIns="91425" wrap="square" tIns="91425">
            <a:spAutoFit/>
          </a:bodyPr>
          <a:lstStyle/>
          <a:p>
            <a:pPr indent="-342900" lvl="0" marL="457200" rtl="0" algn="ctr">
              <a:spcBef>
                <a:spcPts val="0"/>
              </a:spcBef>
              <a:spcAft>
                <a:spcPts val="0"/>
              </a:spcAft>
              <a:buSzPts val="1800"/>
              <a:buFont typeface="Merriweather"/>
              <a:buAutoNum type="alphaUcPeriod" startAt="2"/>
            </a:pPr>
            <a:r>
              <a:rPr lang="fr" sz="1800">
                <a:latin typeface="Alegreya SemiBold"/>
                <a:ea typeface="Alegreya SemiBold"/>
                <a:cs typeface="Alegreya SemiBold"/>
                <a:sym typeface="Alegreya SemiBold"/>
              </a:rPr>
              <a:t>RELEVANT</a:t>
            </a:r>
            <a:r>
              <a:rPr lang="fr" sz="1800">
                <a:latin typeface="Alegreya SemiBold"/>
                <a:ea typeface="Alegreya SemiBold"/>
                <a:cs typeface="Alegreya SemiBold"/>
                <a:sym typeface="Alegreya SemiBold"/>
              </a:rPr>
              <a:t> </a:t>
            </a:r>
            <a:r>
              <a:rPr lang="fr" sz="800">
                <a:latin typeface="Alegreya SemiBold"/>
                <a:ea typeface="Alegreya SemiBold"/>
                <a:cs typeface="Alegreya SemiBold"/>
                <a:sym typeface="Alegreya SemiBold"/>
              </a:rPr>
              <a:t>(NEW)</a:t>
            </a:r>
            <a:r>
              <a:rPr lang="fr" sz="1800">
                <a:latin typeface="Alegreya SemiBold"/>
                <a:ea typeface="Alegreya SemiBold"/>
                <a:cs typeface="Alegreya SemiBold"/>
                <a:sym typeface="Alegreya SemiBold"/>
              </a:rPr>
              <a:t> ELEMENTS OF STATE OF THE ART</a:t>
            </a:r>
            <a:endParaRPr sz="1800">
              <a:latin typeface="Alegreya SemiBold"/>
              <a:ea typeface="Alegreya SemiBold"/>
              <a:cs typeface="Alegreya SemiBold"/>
              <a:sym typeface="Alegreya SemiBold"/>
            </a:endParaRPr>
          </a:p>
        </p:txBody>
      </p:sp>
      <p:pic>
        <p:nvPicPr>
          <p:cNvPr id="137" name="Google Shape;137;p17"/>
          <p:cNvPicPr preferRelativeResize="0"/>
          <p:nvPr/>
        </p:nvPicPr>
        <p:blipFill rotWithShape="1">
          <a:blip r:embed="rId6">
            <a:alphaModFix/>
          </a:blip>
          <a:srcRect b="0" l="0" r="0" t="14792"/>
          <a:stretch/>
        </p:blipFill>
        <p:spPr>
          <a:xfrm>
            <a:off x="3550225" y="1578263"/>
            <a:ext cx="1809750" cy="2040313"/>
          </a:xfrm>
          <a:prstGeom prst="rect">
            <a:avLst/>
          </a:prstGeom>
          <a:noFill/>
          <a:ln cap="flat" cmpd="sng" w="12700">
            <a:solidFill>
              <a:srgbClr val="000000"/>
            </a:solidFill>
            <a:prstDash val="solid"/>
            <a:miter lim="8000"/>
            <a:headEnd len="sm" w="sm" type="none"/>
            <a:tailEnd len="sm" w="sm" type="none"/>
          </a:ln>
        </p:spPr>
      </p:pic>
      <p:pic>
        <p:nvPicPr>
          <p:cNvPr id="138" name="Google Shape;138;p17"/>
          <p:cNvPicPr preferRelativeResize="0"/>
          <p:nvPr/>
        </p:nvPicPr>
        <p:blipFill rotWithShape="1">
          <a:blip r:embed="rId7">
            <a:alphaModFix/>
          </a:blip>
          <a:srcRect b="19504" l="38372" r="30065" t="41918"/>
          <a:stretch/>
        </p:blipFill>
        <p:spPr>
          <a:xfrm>
            <a:off x="709150" y="1578275"/>
            <a:ext cx="2062003" cy="2040300"/>
          </a:xfrm>
          <a:prstGeom prst="rect">
            <a:avLst/>
          </a:prstGeom>
          <a:noFill/>
          <a:ln cap="flat" cmpd="sng" w="12700">
            <a:solidFill>
              <a:srgbClr val="000000"/>
            </a:solidFill>
            <a:prstDash val="solid"/>
            <a:miter lim="8000"/>
            <a:headEnd len="sm" w="sm" type="none"/>
            <a:tailEnd len="sm" w="sm" type="none"/>
          </a:ln>
        </p:spPr>
      </p:pic>
      <p:pic>
        <p:nvPicPr>
          <p:cNvPr id="139" name="Google Shape;139;p17"/>
          <p:cNvPicPr preferRelativeResize="0"/>
          <p:nvPr/>
        </p:nvPicPr>
        <p:blipFill rotWithShape="1">
          <a:blip r:embed="rId8">
            <a:alphaModFix/>
          </a:blip>
          <a:srcRect b="0" l="22738" r="16948" t="0"/>
          <a:stretch/>
        </p:blipFill>
        <p:spPr>
          <a:xfrm>
            <a:off x="6171575" y="1578275"/>
            <a:ext cx="2331575" cy="2040300"/>
          </a:xfrm>
          <a:prstGeom prst="rect">
            <a:avLst/>
          </a:prstGeom>
          <a:noFill/>
          <a:ln cap="flat" cmpd="sng" w="12700">
            <a:solidFill>
              <a:srgbClr val="000000"/>
            </a:solidFill>
            <a:prstDash val="solid"/>
            <a:miter lim="8000"/>
            <a:headEnd len="sm" w="sm" type="none"/>
            <a:tailEnd len="sm" w="sm" type="none"/>
          </a:ln>
        </p:spPr>
      </p:pic>
      <p:sp>
        <p:nvSpPr>
          <p:cNvPr id="140" name="Google Shape;140;p17"/>
          <p:cNvSpPr/>
          <p:nvPr/>
        </p:nvSpPr>
        <p:spPr>
          <a:xfrm>
            <a:off x="709150" y="3710050"/>
            <a:ext cx="2061900" cy="3048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fr" sz="1200">
                <a:solidFill>
                  <a:srgbClr val="666666"/>
                </a:solidFill>
                <a:latin typeface="Montserrat"/>
                <a:ea typeface="Montserrat"/>
                <a:cs typeface="Montserrat"/>
                <a:sym typeface="Montserrat"/>
              </a:rPr>
              <a:t>Shredder</a:t>
            </a:r>
            <a:endParaRPr/>
          </a:p>
        </p:txBody>
      </p:sp>
      <p:sp>
        <p:nvSpPr>
          <p:cNvPr id="141" name="Google Shape;141;p17"/>
          <p:cNvSpPr/>
          <p:nvPr/>
        </p:nvSpPr>
        <p:spPr>
          <a:xfrm>
            <a:off x="3539211" y="3710050"/>
            <a:ext cx="1864200" cy="3048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fr" sz="1200">
                <a:solidFill>
                  <a:srgbClr val="666666"/>
                </a:solidFill>
                <a:latin typeface="Montserrat"/>
                <a:ea typeface="Montserrat"/>
                <a:cs typeface="Montserrat"/>
                <a:sym typeface="Montserrat"/>
              </a:rPr>
              <a:t>Dryer</a:t>
            </a:r>
            <a:endParaRPr/>
          </a:p>
        </p:txBody>
      </p:sp>
      <p:sp>
        <p:nvSpPr>
          <p:cNvPr id="142" name="Google Shape;142;p17"/>
          <p:cNvSpPr/>
          <p:nvPr/>
        </p:nvSpPr>
        <p:spPr>
          <a:xfrm>
            <a:off x="6171562" y="3710050"/>
            <a:ext cx="2331600" cy="3048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fr" sz="1200">
                <a:solidFill>
                  <a:srgbClr val="666666"/>
                </a:solidFill>
                <a:latin typeface="Montserrat"/>
                <a:ea typeface="Montserrat"/>
                <a:cs typeface="Montserrat"/>
                <a:sym typeface="Montserrat"/>
              </a:rPr>
              <a:t>Hot-press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18"/>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sp>
        <p:nvSpPr>
          <p:cNvPr id="148" name="Google Shape;148;p18"/>
          <p:cNvSpPr/>
          <p:nvPr/>
        </p:nvSpPr>
        <p:spPr>
          <a:xfrm>
            <a:off x="-703375" y="967275"/>
            <a:ext cx="2080200" cy="3684900"/>
          </a:xfrm>
          <a:prstGeom prst="arc">
            <a:avLst>
              <a:gd fmla="val 15986920" name="adj1"/>
              <a:gd fmla="val 5602777" name="adj2"/>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501550" y="4221075"/>
            <a:ext cx="548700" cy="492600"/>
          </a:xfrm>
          <a:prstGeom prst="ellipse">
            <a:avLst/>
          </a:prstGeom>
          <a:solidFill>
            <a:srgbClr val="20124D"/>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902250" y="3654788"/>
            <a:ext cx="548700" cy="492600"/>
          </a:xfrm>
          <a:prstGeom prst="ellipse">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1115325" y="2977575"/>
            <a:ext cx="548700" cy="505800"/>
          </a:xfrm>
          <a:prstGeom prst="ellipse">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1059650" y="2233373"/>
            <a:ext cx="548700" cy="505800"/>
          </a:xfrm>
          <a:prstGeom prst="ellipse">
            <a:avLst/>
          </a:prstGeom>
          <a:solidFill>
            <a:srgbClr val="3D85C6"/>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902250" y="1552338"/>
            <a:ext cx="548700" cy="505800"/>
          </a:xfrm>
          <a:prstGeom prst="ellipse">
            <a:avLst/>
          </a:prstGeom>
          <a:solidFill>
            <a:srgbClr val="6FA8DC"/>
          </a:solid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18"/>
          <p:cNvPicPr preferRelativeResize="0"/>
          <p:nvPr/>
        </p:nvPicPr>
        <p:blipFill>
          <a:blip r:embed="rId4">
            <a:alphaModFix/>
          </a:blip>
          <a:stretch>
            <a:fillRect/>
          </a:stretch>
        </p:blipFill>
        <p:spPr>
          <a:xfrm>
            <a:off x="7523325" y="175500"/>
            <a:ext cx="1274375" cy="505849"/>
          </a:xfrm>
          <a:prstGeom prst="rect">
            <a:avLst/>
          </a:prstGeom>
          <a:noFill/>
          <a:ln>
            <a:noFill/>
          </a:ln>
        </p:spPr>
      </p:pic>
      <p:sp>
        <p:nvSpPr>
          <p:cNvPr id="155" name="Google Shape;155;p18"/>
          <p:cNvSpPr/>
          <p:nvPr/>
        </p:nvSpPr>
        <p:spPr>
          <a:xfrm>
            <a:off x="501550" y="955350"/>
            <a:ext cx="548700" cy="492600"/>
          </a:xfrm>
          <a:prstGeom prst="ellipse">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8"/>
          <p:cNvPicPr preferRelativeResize="0"/>
          <p:nvPr/>
        </p:nvPicPr>
        <p:blipFill>
          <a:blip r:embed="rId5">
            <a:alphaModFix/>
          </a:blip>
          <a:stretch>
            <a:fillRect/>
          </a:stretch>
        </p:blipFill>
        <p:spPr>
          <a:xfrm>
            <a:off x="557219" y="996254"/>
            <a:ext cx="437362" cy="410792"/>
          </a:xfrm>
          <a:prstGeom prst="rect">
            <a:avLst/>
          </a:prstGeom>
          <a:noFill/>
          <a:ln>
            <a:noFill/>
          </a:ln>
        </p:spPr>
      </p:pic>
      <p:sp>
        <p:nvSpPr>
          <p:cNvPr id="157" name="Google Shape;157;p18"/>
          <p:cNvSpPr txBox="1"/>
          <p:nvPr/>
        </p:nvSpPr>
        <p:spPr>
          <a:xfrm>
            <a:off x="1214100" y="1038425"/>
            <a:ext cx="7390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000">
                <a:solidFill>
                  <a:srgbClr val="9FC5E8"/>
                </a:solidFill>
                <a:latin typeface="Merriweather"/>
                <a:ea typeface="Merriweather"/>
                <a:cs typeface="Merriweather"/>
                <a:sym typeface="Merriweather"/>
              </a:rPr>
              <a:t>A - </a:t>
            </a:r>
            <a:r>
              <a:rPr lang="fr" sz="1000">
                <a:solidFill>
                  <a:srgbClr val="9FC5E8"/>
                </a:solidFill>
                <a:uFill>
                  <a:noFill/>
                </a:uFill>
                <a:latin typeface="Playfair Display"/>
                <a:ea typeface="Playfair Display"/>
                <a:cs typeface="Playfair Display"/>
                <a:sym typeface="Playfair Display"/>
                <a:hlinkClick r:id="rId6">
                  <a:extLst>
                    <a:ext uri="{A12FA001-AC4F-418D-AE19-62706E023703}">
                      <ahyp:hlinkClr val="tx"/>
                    </a:ext>
                  </a:extLst>
                </a:hlinkClick>
              </a:rPr>
              <a:t>Context of the study</a:t>
            </a:r>
            <a:endParaRPr sz="1000">
              <a:solidFill>
                <a:srgbClr val="9FC5E8"/>
              </a:solidFill>
              <a:latin typeface="Playfair Display"/>
              <a:ea typeface="Playfair Display"/>
              <a:cs typeface="Playfair Display"/>
              <a:sym typeface="Playfair Display"/>
            </a:endParaRPr>
          </a:p>
        </p:txBody>
      </p:sp>
      <p:pic>
        <p:nvPicPr>
          <p:cNvPr id="158" name="Google Shape;158;p18"/>
          <p:cNvPicPr preferRelativeResize="0"/>
          <p:nvPr/>
        </p:nvPicPr>
        <p:blipFill>
          <a:blip r:embed="rId7">
            <a:alphaModFix/>
          </a:blip>
          <a:stretch>
            <a:fillRect/>
          </a:stretch>
        </p:blipFill>
        <p:spPr>
          <a:xfrm>
            <a:off x="957914" y="1592306"/>
            <a:ext cx="437362" cy="425859"/>
          </a:xfrm>
          <a:prstGeom prst="rect">
            <a:avLst/>
          </a:prstGeom>
          <a:noFill/>
          <a:ln>
            <a:noFill/>
          </a:ln>
        </p:spPr>
      </p:pic>
      <p:pic>
        <p:nvPicPr>
          <p:cNvPr id="159" name="Google Shape;159;p18"/>
          <p:cNvPicPr preferRelativeResize="0"/>
          <p:nvPr/>
        </p:nvPicPr>
        <p:blipFill>
          <a:blip r:embed="rId8">
            <a:alphaModFix/>
          </a:blip>
          <a:stretch>
            <a:fillRect/>
          </a:stretch>
        </p:blipFill>
        <p:spPr>
          <a:xfrm>
            <a:off x="557219" y="4254417"/>
            <a:ext cx="437362" cy="425909"/>
          </a:xfrm>
          <a:prstGeom prst="rect">
            <a:avLst/>
          </a:prstGeom>
          <a:noFill/>
          <a:ln>
            <a:noFill/>
          </a:ln>
        </p:spPr>
      </p:pic>
      <p:sp>
        <p:nvSpPr>
          <p:cNvPr id="160" name="Google Shape;160;p18"/>
          <p:cNvSpPr txBox="1"/>
          <p:nvPr/>
        </p:nvSpPr>
        <p:spPr>
          <a:xfrm>
            <a:off x="1608350" y="1635888"/>
            <a:ext cx="677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000">
                <a:solidFill>
                  <a:srgbClr val="6FA8DC"/>
                </a:solidFill>
                <a:latin typeface="Merriweather"/>
                <a:ea typeface="Merriweather"/>
                <a:cs typeface="Merriweather"/>
                <a:sym typeface="Merriweather"/>
              </a:rPr>
              <a:t>B -</a:t>
            </a:r>
            <a:r>
              <a:rPr b="1" lang="fr" sz="1000">
                <a:solidFill>
                  <a:srgbClr val="6FA8DC"/>
                </a:solidFill>
                <a:latin typeface="Playfair Display"/>
                <a:ea typeface="Playfair Display"/>
                <a:cs typeface="Playfair Display"/>
                <a:sym typeface="Playfair Display"/>
              </a:rPr>
              <a:t> </a:t>
            </a:r>
            <a:r>
              <a:rPr lang="fr" sz="1000">
                <a:solidFill>
                  <a:srgbClr val="6FA8DC"/>
                </a:solidFill>
                <a:uFill>
                  <a:noFill/>
                </a:uFill>
                <a:latin typeface="Playfair Display"/>
                <a:ea typeface="Playfair Display"/>
                <a:cs typeface="Playfair Display"/>
                <a:sym typeface="Playfair Display"/>
                <a:hlinkClick r:id="rId9">
                  <a:extLst>
                    <a:ext uri="{A12FA001-AC4F-418D-AE19-62706E023703}">
                      <ahyp:hlinkClr val="tx"/>
                    </a:ext>
                  </a:extLst>
                </a:hlinkClick>
              </a:rPr>
              <a:t>Relevant (new) elements of State of the art</a:t>
            </a:r>
            <a:endParaRPr sz="1000">
              <a:solidFill>
                <a:srgbClr val="6FA8DC"/>
              </a:solidFill>
              <a:latin typeface="Playfair Display"/>
              <a:ea typeface="Playfair Display"/>
              <a:cs typeface="Playfair Display"/>
              <a:sym typeface="Playfair Display"/>
            </a:endParaRPr>
          </a:p>
        </p:txBody>
      </p:sp>
      <p:sp>
        <p:nvSpPr>
          <p:cNvPr id="161" name="Google Shape;161;p18"/>
          <p:cNvSpPr txBox="1"/>
          <p:nvPr/>
        </p:nvSpPr>
        <p:spPr>
          <a:xfrm>
            <a:off x="1831025" y="3052275"/>
            <a:ext cx="677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000">
                <a:solidFill>
                  <a:srgbClr val="0B5394"/>
                </a:solidFill>
                <a:latin typeface="Merriweather"/>
                <a:ea typeface="Merriweather"/>
                <a:cs typeface="Merriweather"/>
                <a:sym typeface="Merriweather"/>
              </a:rPr>
              <a:t>D -</a:t>
            </a:r>
            <a:r>
              <a:rPr b="1" lang="fr" sz="1000">
                <a:solidFill>
                  <a:srgbClr val="0B5394"/>
                </a:solidFill>
                <a:latin typeface="Playfair Display"/>
                <a:ea typeface="Playfair Display"/>
                <a:cs typeface="Playfair Display"/>
                <a:sym typeface="Playfair Display"/>
              </a:rPr>
              <a:t> </a:t>
            </a:r>
            <a:r>
              <a:rPr lang="fr" sz="1000">
                <a:solidFill>
                  <a:srgbClr val="0B5394"/>
                </a:solidFill>
                <a:uFill>
                  <a:noFill/>
                </a:uFill>
                <a:latin typeface="Playfair Display"/>
                <a:ea typeface="Playfair Display"/>
                <a:cs typeface="Playfair Display"/>
                <a:sym typeface="Playfair Display"/>
                <a:hlinkClick r:id="rId10">
                  <a:extLst>
                    <a:ext uri="{A12FA001-AC4F-418D-AE19-62706E023703}">
                      <ahyp:hlinkClr val="tx"/>
                    </a:ext>
                  </a:extLst>
                </a:hlinkClick>
              </a:rPr>
              <a:t>Project task advancement. achieved work plan and risk analysis</a:t>
            </a:r>
            <a:endParaRPr sz="1000">
              <a:solidFill>
                <a:srgbClr val="0B5394"/>
              </a:solidFill>
              <a:latin typeface="Playfair Display"/>
              <a:ea typeface="Playfair Display"/>
              <a:cs typeface="Playfair Display"/>
              <a:sym typeface="Playfair Display"/>
            </a:endParaRPr>
          </a:p>
        </p:txBody>
      </p:sp>
      <p:sp>
        <p:nvSpPr>
          <p:cNvPr id="162" name="Google Shape;162;p18"/>
          <p:cNvSpPr txBox="1"/>
          <p:nvPr/>
        </p:nvSpPr>
        <p:spPr>
          <a:xfrm>
            <a:off x="1608350" y="3744738"/>
            <a:ext cx="520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000">
                <a:solidFill>
                  <a:srgbClr val="073763"/>
                </a:solidFill>
                <a:latin typeface="Merriweather"/>
                <a:ea typeface="Merriweather"/>
                <a:cs typeface="Merriweather"/>
                <a:sym typeface="Merriweather"/>
              </a:rPr>
              <a:t>E -</a:t>
            </a:r>
            <a:r>
              <a:rPr b="1" lang="fr" sz="1000">
                <a:solidFill>
                  <a:srgbClr val="073763"/>
                </a:solidFill>
                <a:latin typeface="Playfair Display"/>
                <a:ea typeface="Playfair Display"/>
                <a:cs typeface="Playfair Display"/>
                <a:sym typeface="Playfair Display"/>
              </a:rPr>
              <a:t> </a:t>
            </a:r>
            <a:r>
              <a:rPr b="1" lang="fr" sz="1000">
                <a:solidFill>
                  <a:srgbClr val="073763"/>
                </a:solidFill>
                <a:uFill>
                  <a:noFill/>
                </a:uFill>
                <a:latin typeface="Playfair Display"/>
                <a:ea typeface="Playfair Display"/>
                <a:cs typeface="Playfair Display"/>
                <a:sym typeface="Playfair Display"/>
                <a:hlinkClick r:id="rId11">
                  <a:extLst>
                    <a:ext uri="{A12FA001-AC4F-418D-AE19-62706E023703}">
                      <ahyp:hlinkClr val="tx"/>
                    </a:ext>
                  </a:extLst>
                </a:hlinkClick>
              </a:rPr>
              <a:t> </a:t>
            </a:r>
            <a:r>
              <a:rPr lang="fr" sz="1000">
                <a:solidFill>
                  <a:srgbClr val="073763"/>
                </a:solidFill>
                <a:uFill>
                  <a:noFill/>
                </a:uFill>
                <a:latin typeface="Playfair Display"/>
                <a:ea typeface="Playfair Display"/>
                <a:cs typeface="Playfair Display"/>
                <a:sym typeface="Playfair Display"/>
                <a:hlinkClick r:id="rId12">
                  <a:extLst>
                    <a:ext uri="{A12FA001-AC4F-418D-AE19-62706E023703}">
                      <ahyp:hlinkClr val="tx"/>
                    </a:ext>
                  </a:extLst>
                </a:hlinkClick>
              </a:rPr>
              <a:t>Project costs</a:t>
            </a:r>
            <a:endParaRPr sz="1000">
              <a:solidFill>
                <a:srgbClr val="073763"/>
              </a:solidFill>
              <a:latin typeface="Playfair Display"/>
              <a:ea typeface="Playfair Display"/>
              <a:cs typeface="Playfair Display"/>
              <a:sym typeface="Playfair Display"/>
            </a:endParaRPr>
          </a:p>
        </p:txBody>
      </p:sp>
      <p:pic>
        <p:nvPicPr>
          <p:cNvPr id="163" name="Google Shape;163;p18"/>
          <p:cNvPicPr preferRelativeResize="0"/>
          <p:nvPr/>
        </p:nvPicPr>
        <p:blipFill>
          <a:blip r:embed="rId7">
            <a:alphaModFix/>
          </a:blip>
          <a:stretch>
            <a:fillRect/>
          </a:stretch>
        </p:blipFill>
        <p:spPr>
          <a:xfrm>
            <a:off x="1115314" y="2273372"/>
            <a:ext cx="437362" cy="425817"/>
          </a:xfrm>
          <a:prstGeom prst="rect">
            <a:avLst/>
          </a:prstGeom>
          <a:noFill/>
          <a:ln>
            <a:noFill/>
          </a:ln>
        </p:spPr>
      </p:pic>
      <p:sp>
        <p:nvSpPr>
          <p:cNvPr id="164" name="Google Shape;164;p18"/>
          <p:cNvSpPr txBox="1"/>
          <p:nvPr/>
        </p:nvSpPr>
        <p:spPr>
          <a:xfrm>
            <a:off x="1214100" y="4344825"/>
            <a:ext cx="19101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b="1" lang="fr" sz="1000">
                <a:solidFill>
                  <a:srgbClr val="20124D"/>
                </a:solidFill>
                <a:latin typeface="Merriweather"/>
                <a:ea typeface="Merriweather"/>
                <a:cs typeface="Merriweather"/>
                <a:sym typeface="Merriweather"/>
              </a:rPr>
              <a:t>F -</a:t>
            </a:r>
            <a:r>
              <a:rPr b="1" lang="fr" sz="1000">
                <a:solidFill>
                  <a:srgbClr val="20124D"/>
                </a:solidFill>
                <a:latin typeface="Playfair Display"/>
                <a:ea typeface="Playfair Display"/>
                <a:cs typeface="Playfair Display"/>
                <a:sym typeface="Playfair Display"/>
              </a:rPr>
              <a:t> </a:t>
            </a:r>
            <a:r>
              <a:rPr lang="fr" sz="1000">
                <a:solidFill>
                  <a:srgbClr val="20124D"/>
                </a:solidFill>
                <a:uFill>
                  <a:noFill/>
                </a:uFill>
                <a:latin typeface="Playfair Display"/>
                <a:ea typeface="Playfair Display"/>
                <a:cs typeface="Playfair Display"/>
                <a:sym typeface="Playfair Display"/>
                <a:hlinkClick r:id="rId13">
                  <a:extLst>
                    <a:ext uri="{A12FA001-AC4F-418D-AE19-62706E023703}">
                      <ahyp:hlinkClr val="tx"/>
                    </a:ext>
                  </a:extLst>
                </a:hlinkClick>
              </a:rPr>
              <a:t>Work Plan</a:t>
            </a:r>
            <a:endParaRPr sz="1000">
              <a:solidFill>
                <a:srgbClr val="20124D"/>
              </a:solidFill>
              <a:latin typeface="Playfair Display"/>
              <a:ea typeface="Playfair Display"/>
              <a:cs typeface="Playfair Display"/>
              <a:sym typeface="Playfair Display"/>
            </a:endParaRPr>
          </a:p>
        </p:txBody>
      </p:sp>
      <p:sp>
        <p:nvSpPr>
          <p:cNvPr id="165" name="Google Shape;165;p18"/>
          <p:cNvSpPr/>
          <p:nvPr/>
        </p:nvSpPr>
        <p:spPr>
          <a:xfrm>
            <a:off x="2916587" y="302025"/>
            <a:ext cx="3310818" cy="325700"/>
          </a:xfrm>
          <a:prstGeom prst="rect">
            <a:avLst/>
          </a:prstGeom>
        </p:spPr>
        <p:txBody>
          <a:bodyPr>
            <a:prstTxWarp prst="textPlain"/>
          </a:bodyPr>
          <a:lstStyle/>
          <a:p>
            <a:pPr lvl="0" algn="ctr"/>
            <a:r>
              <a:rPr b="0" i="0">
                <a:ln cap="flat" cmpd="sng" w="9525">
                  <a:solidFill>
                    <a:srgbClr val="20124D"/>
                  </a:solidFill>
                  <a:prstDash val="solid"/>
                  <a:round/>
                  <a:headEnd len="sm" w="sm" type="none"/>
                  <a:tailEnd len="sm" w="sm" type="none"/>
                </a:ln>
                <a:solidFill>
                  <a:srgbClr val="D9D2E9"/>
                </a:solidFill>
                <a:latin typeface="Arial"/>
              </a:rPr>
              <a:t>- Table of contents -</a:t>
            </a:r>
          </a:p>
        </p:txBody>
      </p:sp>
      <p:pic>
        <p:nvPicPr>
          <p:cNvPr id="166" name="Google Shape;166;p18"/>
          <p:cNvPicPr preferRelativeResize="0"/>
          <p:nvPr/>
        </p:nvPicPr>
        <p:blipFill>
          <a:blip r:embed="rId8">
            <a:alphaModFix/>
          </a:blip>
          <a:stretch>
            <a:fillRect/>
          </a:stretch>
        </p:blipFill>
        <p:spPr>
          <a:xfrm>
            <a:off x="1170994" y="3017517"/>
            <a:ext cx="437362" cy="425909"/>
          </a:xfrm>
          <a:prstGeom prst="rect">
            <a:avLst/>
          </a:prstGeom>
          <a:noFill/>
          <a:ln>
            <a:noFill/>
          </a:ln>
        </p:spPr>
      </p:pic>
      <p:pic>
        <p:nvPicPr>
          <p:cNvPr id="167" name="Google Shape;167;p18"/>
          <p:cNvPicPr preferRelativeResize="0"/>
          <p:nvPr/>
        </p:nvPicPr>
        <p:blipFill>
          <a:blip r:embed="rId14">
            <a:alphaModFix/>
          </a:blip>
          <a:stretch>
            <a:fillRect/>
          </a:stretch>
        </p:blipFill>
        <p:spPr>
          <a:xfrm>
            <a:off x="864000" y="3661200"/>
            <a:ext cx="626625" cy="505800"/>
          </a:xfrm>
          <a:prstGeom prst="rect">
            <a:avLst/>
          </a:prstGeom>
          <a:noFill/>
          <a:ln>
            <a:noFill/>
          </a:ln>
        </p:spPr>
      </p:pic>
      <p:sp>
        <p:nvSpPr>
          <p:cNvPr id="168" name="Google Shape;168;p18"/>
          <p:cNvSpPr txBox="1"/>
          <p:nvPr/>
        </p:nvSpPr>
        <p:spPr>
          <a:xfrm>
            <a:off x="1831025" y="2270725"/>
            <a:ext cx="560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1500">
                <a:solidFill>
                  <a:srgbClr val="3D85C6"/>
                </a:solidFill>
                <a:latin typeface="Merriweather"/>
                <a:ea typeface="Merriweather"/>
                <a:cs typeface="Merriweather"/>
                <a:sym typeface="Merriweather"/>
              </a:rPr>
              <a:t>C -</a:t>
            </a:r>
            <a:r>
              <a:rPr b="1" lang="fr" sz="1600">
                <a:solidFill>
                  <a:srgbClr val="3D85C6"/>
                </a:solidFill>
                <a:latin typeface="Playfair Display"/>
                <a:ea typeface="Playfair Display"/>
                <a:cs typeface="Playfair Display"/>
                <a:sym typeface="Playfair Display"/>
              </a:rPr>
              <a:t> </a:t>
            </a:r>
            <a:r>
              <a:rPr lang="fr" sz="1600">
                <a:solidFill>
                  <a:srgbClr val="3D85C6"/>
                </a:solidFill>
                <a:uFill>
                  <a:noFill/>
                </a:uFill>
                <a:latin typeface="Playfair Display Black"/>
                <a:ea typeface="Playfair Display Black"/>
                <a:cs typeface="Playfair Display Black"/>
                <a:sym typeface="Playfair Display Black"/>
                <a:hlinkClick r:id="rId15">
                  <a:extLst>
                    <a:ext uri="{A12FA001-AC4F-418D-AE19-62706E023703}">
                      <ahyp:hlinkClr val="tx"/>
                    </a:ext>
                  </a:extLst>
                </a:hlinkClick>
              </a:rPr>
              <a:t>Current developments</a:t>
            </a:r>
            <a:endParaRPr sz="1600">
              <a:solidFill>
                <a:srgbClr val="3D85C6"/>
              </a:solidFill>
              <a:latin typeface="Playfair Display Black"/>
              <a:ea typeface="Playfair Display Black"/>
              <a:cs typeface="Playfair Display Black"/>
              <a:sym typeface="Playfair Display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pic>
        <p:nvPicPr>
          <p:cNvPr id="173" name="Google Shape;173;p19"/>
          <p:cNvPicPr preferRelativeResize="0"/>
          <p:nvPr/>
        </p:nvPicPr>
        <p:blipFill>
          <a:blip r:embed="rId4">
            <a:alphaModFix/>
          </a:blip>
          <a:stretch>
            <a:fillRect/>
          </a:stretch>
        </p:blipFill>
        <p:spPr>
          <a:xfrm>
            <a:off x="7523325" y="175500"/>
            <a:ext cx="1274375" cy="505849"/>
          </a:xfrm>
          <a:prstGeom prst="rect">
            <a:avLst/>
          </a:prstGeom>
          <a:noFill/>
          <a:ln>
            <a:noFill/>
          </a:ln>
        </p:spPr>
      </p:pic>
      <p:pic>
        <p:nvPicPr>
          <p:cNvPr id="174" name="Google Shape;174;p19"/>
          <p:cNvPicPr preferRelativeResize="0"/>
          <p:nvPr/>
        </p:nvPicPr>
        <p:blipFill rotWithShape="1">
          <a:blip r:embed="rId5">
            <a:alphaModFix/>
          </a:blip>
          <a:srcRect b="0" l="6191" r="-9" t="0"/>
          <a:stretch/>
        </p:blipFill>
        <p:spPr>
          <a:xfrm>
            <a:off x="404824" y="780050"/>
            <a:ext cx="698900" cy="393599"/>
          </a:xfrm>
          <a:prstGeom prst="rect">
            <a:avLst/>
          </a:prstGeom>
          <a:noFill/>
          <a:ln>
            <a:noFill/>
          </a:ln>
        </p:spPr>
      </p:pic>
      <p:sp>
        <p:nvSpPr>
          <p:cNvPr id="175" name="Google Shape;175;p19"/>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sp>
        <p:nvSpPr>
          <p:cNvPr id="176" name="Google Shape;176;p19"/>
          <p:cNvSpPr txBox="1"/>
          <p:nvPr/>
        </p:nvSpPr>
        <p:spPr>
          <a:xfrm>
            <a:off x="6166675" y="2145900"/>
            <a:ext cx="20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7" name="Google Shape;177;p19"/>
          <p:cNvSpPr txBox="1"/>
          <p:nvPr/>
        </p:nvSpPr>
        <p:spPr>
          <a:xfrm>
            <a:off x="226950" y="258875"/>
            <a:ext cx="8690100" cy="461700"/>
          </a:xfrm>
          <a:prstGeom prst="rect">
            <a:avLst/>
          </a:prstGeom>
          <a:noFill/>
          <a:ln>
            <a:noFill/>
          </a:ln>
        </p:spPr>
        <p:txBody>
          <a:bodyPr anchorCtr="0" anchor="t" bIns="91425" lIns="91425" spcFirstLastPara="1" rIns="91425" wrap="square" tIns="91425">
            <a:spAutoFit/>
          </a:bodyPr>
          <a:lstStyle/>
          <a:p>
            <a:pPr indent="-342900" lvl="0" marL="457200" rtl="0" algn="ctr">
              <a:spcBef>
                <a:spcPts val="0"/>
              </a:spcBef>
              <a:spcAft>
                <a:spcPts val="0"/>
              </a:spcAft>
              <a:buSzPts val="1800"/>
              <a:buFont typeface="Merriweather"/>
              <a:buAutoNum type="alphaUcPeriod" startAt="3"/>
            </a:pPr>
            <a:r>
              <a:rPr lang="fr" sz="1800">
                <a:latin typeface="Alegreya SemiBold"/>
                <a:ea typeface="Alegreya SemiBold"/>
                <a:cs typeface="Alegreya SemiBold"/>
                <a:sym typeface="Alegreya SemiBold"/>
              </a:rPr>
              <a:t>CURRENT DEVELOPMENTS - SHREDDER</a:t>
            </a:r>
            <a:endParaRPr sz="1800">
              <a:latin typeface="Alegreya SemiBold"/>
              <a:ea typeface="Alegreya SemiBold"/>
              <a:cs typeface="Alegreya SemiBold"/>
              <a:sym typeface="Alegreya SemiBold"/>
            </a:endParaRPr>
          </a:p>
        </p:txBody>
      </p:sp>
      <p:sp>
        <p:nvSpPr>
          <p:cNvPr id="178" name="Google Shape;178;p19"/>
          <p:cNvSpPr txBox="1"/>
          <p:nvPr/>
        </p:nvSpPr>
        <p:spPr>
          <a:xfrm>
            <a:off x="2064450" y="681350"/>
            <a:ext cx="50151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fr" sz="1300">
                <a:solidFill>
                  <a:schemeClr val="dk1"/>
                </a:solidFill>
              </a:rPr>
              <a:t>First assembly</a:t>
            </a:r>
            <a:endParaRPr b="1" sz="1600"/>
          </a:p>
        </p:txBody>
      </p:sp>
      <p:pic>
        <p:nvPicPr>
          <p:cNvPr id="179" name="Google Shape;179;p19"/>
          <p:cNvPicPr preferRelativeResize="0"/>
          <p:nvPr/>
        </p:nvPicPr>
        <p:blipFill rotWithShape="1">
          <a:blip r:embed="rId6">
            <a:alphaModFix/>
          </a:blip>
          <a:srcRect b="18837" l="0" r="0" t="28616"/>
          <a:stretch/>
        </p:blipFill>
        <p:spPr>
          <a:xfrm>
            <a:off x="578150" y="1320100"/>
            <a:ext cx="4674500" cy="3274967"/>
          </a:xfrm>
          <a:prstGeom prst="rect">
            <a:avLst/>
          </a:prstGeom>
          <a:noFill/>
          <a:ln cap="flat" cmpd="sng" w="9525">
            <a:solidFill>
              <a:schemeClr val="dk2"/>
            </a:solidFill>
            <a:prstDash val="solid"/>
            <a:round/>
            <a:headEnd len="sm" w="sm" type="none"/>
            <a:tailEnd len="sm" w="sm" type="none"/>
          </a:ln>
        </p:spPr>
      </p:pic>
      <p:sp>
        <p:nvSpPr>
          <p:cNvPr id="180" name="Google Shape;180;p19"/>
          <p:cNvSpPr txBox="1"/>
          <p:nvPr/>
        </p:nvSpPr>
        <p:spPr>
          <a:xfrm>
            <a:off x="5824950" y="1299813"/>
            <a:ext cx="30921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fr"/>
              <a:t>3 phases motor </a:t>
            </a:r>
            <a:r>
              <a:rPr b="1" lang="fr"/>
              <a:t>180 W</a:t>
            </a:r>
            <a:r>
              <a:rPr b="1" lang="fr"/>
              <a:t>-</a:t>
            </a:r>
            <a:r>
              <a:rPr b="1" lang="fr"/>
              <a:t>60 N</a:t>
            </a:r>
            <a:r>
              <a:rPr b="1" lang="fr"/>
              <a:t>.m</a:t>
            </a:r>
            <a:endParaRPr b="1"/>
          </a:p>
          <a:p>
            <a:pPr indent="-317500" lvl="0" marL="457200" rtl="0" algn="l">
              <a:spcBef>
                <a:spcPts val="0"/>
              </a:spcBef>
              <a:spcAft>
                <a:spcPts val="0"/>
              </a:spcAft>
              <a:buSzPts val="1400"/>
              <a:buChar char="●"/>
            </a:pPr>
            <a:r>
              <a:rPr b="1" lang="fr"/>
              <a:t>1.5 kw</a:t>
            </a:r>
            <a:r>
              <a:rPr lang="fr"/>
              <a:t> converter </a:t>
            </a:r>
            <a:endParaRPr/>
          </a:p>
          <a:p>
            <a:pPr indent="-317500" lvl="0" marL="457200" rtl="0" algn="l">
              <a:spcBef>
                <a:spcPts val="0"/>
              </a:spcBef>
              <a:spcAft>
                <a:spcPts val="0"/>
              </a:spcAft>
              <a:buSzPts val="1400"/>
              <a:buChar char="●"/>
            </a:pPr>
            <a:r>
              <a:rPr lang="fr"/>
              <a:t>Rotex </a:t>
            </a:r>
            <a:r>
              <a:rPr b="1" lang="fr"/>
              <a:t>65</a:t>
            </a:r>
            <a:r>
              <a:rPr lang="fr"/>
              <a:t> N.m coupling joint</a:t>
            </a:r>
            <a:endParaRPr/>
          </a:p>
        </p:txBody>
      </p:sp>
      <p:sp>
        <p:nvSpPr>
          <p:cNvPr id="181" name="Google Shape;181;p19"/>
          <p:cNvSpPr/>
          <p:nvPr/>
        </p:nvSpPr>
        <p:spPr>
          <a:xfrm>
            <a:off x="6008575" y="2279500"/>
            <a:ext cx="548700" cy="1335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19"/>
          <p:cNvPicPr preferRelativeResize="0"/>
          <p:nvPr/>
        </p:nvPicPr>
        <p:blipFill>
          <a:blip r:embed="rId7">
            <a:alphaModFix/>
          </a:blip>
          <a:stretch>
            <a:fillRect/>
          </a:stretch>
        </p:blipFill>
        <p:spPr>
          <a:xfrm>
            <a:off x="5867286" y="3763775"/>
            <a:ext cx="831283" cy="831300"/>
          </a:xfrm>
          <a:prstGeom prst="rect">
            <a:avLst/>
          </a:prstGeom>
          <a:noFill/>
          <a:ln>
            <a:noFill/>
          </a:ln>
        </p:spPr>
      </p:pic>
      <p:sp>
        <p:nvSpPr>
          <p:cNvPr id="183" name="Google Shape;183;p19"/>
          <p:cNvSpPr txBox="1"/>
          <p:nvPr/>
        </p:nvSpPr>
        <p:spPr>
          <a:xfrm>
            <a:off x="6557275" y="2546100"/>
            <a:ext cx="205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t>Engine stalling - </a:t>
            </a:r>
            <a:endParaRPr b="1"/>
          </a:p>
          <a:p>
            <a:pPr indent="0" lvl="0" marL="0" rtl="0" algn="l">
              <a:spcBef>
                <a:spcPts val="0"/>
              </a:spcBef>
              <a:spcAft>
                <a:spcPts val="0"/>
              </a:spcAft>
              <a:buNone/>
            </a:pPr>
            <a:r>
              <a:rPr b="1" lang="fr"/>
              <a:t>Not </a:t>
            </a:r>
            <a:r>
              <a:rPr b="1" lang="fr"/>
              <a:t>enough</a:t>
            </a:r>
            <a:r>
              <a:rPr b="1" lang="fr"/>
              <a:t> torque</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pic>
        <p:nvPicPr>
          <p:cNvPr id="188" name="Google Shape;188;p20"/>
          <p:cNvPicPr preferRelativeResize="0"/>
          <p:nvPr/>
        </p:nvPicPr>
        <p:blipFill>
          <a:blip r:embed="rId4">
            <a:alphaModFix/>
          </a:blip>
          <a:stretch>
            <a:fillRect/>
          </a:stretch>
        </p:blipFill>
        <p:spPr>
          <a:xfrm>
            <a:off x="7523325" y="175500"/>
            <a:ext cx="1274375" cy="505849"/>
          </a:xfrm>
          <a:prstGeom prst="rect">
            <a:avLst/>
          </a:prstGeom>
          <a:noFill/>
          <a:ln>
            <a:noFill/>
          </a:ln>
        </p:spPr>
      </p:pic>
      <p:pic>
        <p:nvPicPr>
          <p:cNvPr id="189" name="Google Shape;189;p20"/>
          <p:cNvPicPr preferRelativeResize="0"/>
          <p:nvPr/>
        </p:nvPicPr>
        <p:blipFill rotWithShape="1">
          <a:blip r:embed="rId5">
            <a:alphaModFix/>
          </a:blip>
          <a:srcRect b="0" l="6191" r="-9" t="0"/>
          <a:stretch/>
        </p:blipFill>
        <p:spPr>
          <a:xfrm>
            <a:off x="404824" y="780050"/>
            <a:ext cx="698900" cy="393599"/>
          </a:xfrm>
          <a:prstGeom prst="rect">
            <a:avLst/>
          </a:prstGeom>
          <a:noFill/>
          <a:ln>
            <a:noFill/>
          </a:ln>
        </p:spPr>
      </p:pic>
      <p:sp>
        <p:nvSpPr>
          <p:cNvPr id="190" name="Google Shape;190;p20"/>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sp>
        <p:nvSpPr>
          <p:cNvPr id="191" name="Google Shape;191;p20"/>
          <p:cNvSpPr txBox="1"/>
          <p:nvPr/>
        </p:nvSpPr>
        <p:spPr>
          <a:xfrm>
            <a:off x="226950" y="258875"/>
            <a:ext cx="8690100" cy="461700"/>
          </a:xfrm>
          <a:prstGeom prst="rect">
            <a:avLst/>
          </a:prstGeom>
          <a:noFill/>
          <a:ln>
            <a:noFill/>
          </a:ln>
        </p:spPr>
        <p:txBody>
          <a:bodyPr anchorCtr="0" anchor="t" bIns="91425" lIns="91425" spcFirstLastPara="1" rIns="91425" wrap="square" tIns="91425">
            <a:spAutoFit/>
          </a:bodyPr>
          <a:lstStyle/>
          <a:p>
            <a:pPr indent="-342900" lvl="0" marL="457200" rtl="0" algn="ctr">
              <a:spcBef>
                <a:spcPts val="0"/>
              </a:spcBef>
              <a:spcAft>
                <a:spcPts val="0"/>
              </a:spcAft>
              <a:buSzPts val="1800"/>
              <a:buFont typeface="Merriweather"/>
              <a:buAutoNum type="alphaUcPeriod" startAt="3"/>
            </a:pPr>
            <a:r>
              <a:rPr lang="fr" sz="1800">
                <a:latin typeface="Alegreya SemiBold"/>
                <a:ea typeface="Alegreya SemiBold"/>
                <a:cs typeface="Alegreya SemiBold"/>
                <a:sym typeface="Alegreya SemiBold"/>
              </a:rPr>
              <a:t>CURRENT DEVELOPMENTS - SHREDDER</a:t>
            </a:r>
            <a:endParaRPr sz="1800">
              <a:latin typeface="Alegreya SemiBold"/>
              <a:ea typeface="Alegreya SemiBold"/>
              <a:cs typeface="Alegreya SemiBold"/>
              <a:sym typeface="Alegreya SemiBold"/>
            </a:endParaRPr>
          </a:p>
        </p:txBody>
      </p:sp>
      <p:sp>
        <p:nvSpPr>
          <p:cNvPr id="192" name="Google Shape;192;p20"/>
          <p:cNvSpPr txBox="1"/>
          <p:nvPr/>
        </p:nvSpPr>
        <p:spPr>
          <a:xfrm>
            <a:off x="2064450" y="681350"/>
            <a:ext cx="50151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fr" sz="1300">
                <a:solidFill>
                  <a:schemeClr val="dk1"/>
                </a:solidFill>
              </a:rPr>
              <a:t>Maximum transmissible torque of the input shaft</a:t>
            </a:r>
            <a:endParaRPr b="1" sz="1600"/>
          </a:p>
        </p:txBody>
      </p:sp>
      <p:sp>
        <p:nvSpPr>
          <p:cNvPr id="193" name="Google Shape;193;p20"/>
          <p:cNvSpPr txBox="1"/>
          <p:nvPr/>
        </p:nvSpPr>
        <p:spPr>
          <a:xfrm>
            <a:off x="561100" y="1233125"/>
            <a:ext cx="4208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u="sng"/>
              <a:t>Hypothesis : </a:t>
            </a:r>
            <a:endParaRPr u="sng"/>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fr"/>
              <a:t>Shaft diameter : 25 mm</a:t>
            </a:r>
            <a:endParaRPr/>
          </a:p>
          <a:p>
            <a:pPr indent="-317500" lvl="0" marL="457200" rtl="0" algn="l">
              <a:spcBef>
                <a:spcPts val="0"/>
              </a:spcBef>
              <a:spcAft>
                <a:spcPts val="0"/>
              </a:spcAft>
              <a:buSzPts val="1400"/>
              <a:buChar char="●"/>
            </a:pPr>
            <a:r>
              <a:rPr lang="fr"/>
              <a:t>Rg</a:t>
            </a:r>
            <a:r>
              <a:rPr baseline="-25000" lang="fr"/>
              <a:t>Steel</a:t>
            </a:r>
            <a:r>
              <a:rPr lang="fr"/>
              <a:t> (elastic limit of sliding) = 150 Mpa</a:t>
            </a:r>
            <a:endParaRPr/>
          </a:p>
          <a:p>
            <a:pPr indent="-317500" lvl="0" marL="457200" rtl="0" algn="l">
              <a:spcBef>
                <a:spcPts val="0"/>
              </a:spcBef>
              <a:spcAft>
                <a:spcPts val="0"/>
              </a:spcAft>
              <a:buSzPts val="1400"/>
              <a:buChar char="●"/>
            </a:pPr>
            <a:r>
              <a:rPr lang="fr"/>
              <a:t>Safety factor : s=1</a:t>
            </a:r>
            <a:endParaRPr/>
          </a:p>
          <a:p>
            <a:pPr indent="0" lvl="0" marL="0" rtl="0" algn="l">
              <a:spcBef>
                <a:spcPts val="0"/>
              </a:spcBef>
              <a:spcAft>
                <a:spcPts val="0"/>
              </a:spcAft>
              <a:buNone/>
            </a:pPr>
            <a:r>
              <a:t/>
            </a:r>
            <a:endParaRPr/>
          </a:p>
        </p:txBody>
      </p:sp>
      <p:pic>
        <p:nvPicPr>
          <p:cNvPr id="194" name="Google Shape;194;p20"/>
          <p:cNvPicPr preferRelativeResize="0"/>
          <p:nvPr/>
        </p:nvPicPr>
        <p:blipFill>
          <a:blip r:embed="rId6">
            <a:alphaModFix/>
          </a:blip>
          <a:stretch>
            <a:fillRect/>
          </a:stretch>
        </p:blipFill>
        <p:spPr>
          <a:xfrm>
            <a:off x="2466612" y="2877500"/>
            <a:ext cx="4210783" cy="400200"/>
          </a:xfrm>
          <a:prstGeom prst="rect">
            <a:avLst/>
          </a:prstGeom>
          <a:noFill/>
          <a:ln cap="flat" cmpd="sng" w="28575">
            <a:solidFill>
              <a:schemeClr val="dk2"/>
            </a:solidFill>
            <a:prstDash val="solid"/>
            <a:round/>
            <a:headEnd len="sm" w="sm" type="none"/>
            <a:tailEnd len="sm" w="sm" type="none"/>
          </a:ln>
        </p:spPr>
      </p:pic>
      <p:pic>
        <p:nvPicPr>
          <p:cNvPr id="195" name="Google Shape;195;p20"/>
          <p:cNvPicPr preferRelativeResize="0"/>
          <p:nvPr/>
        </p:nvPicPr>
        <p:blipFill>
          <a:blip r:embed="rId7">
            <a:alphaModFix/>
          </a:blip>
          <a:stretch>
            <a:fillRect/>
          </a:stretch>
        </p:blipFill>
        <p:spPr>
          <a:xfrm>
            <a:off x="6742100" y="4047900"/>
            <a:ext cx="2055600" cy="599550"/>
          </a:xfrm>
          <a:prstGeom prst="rect">
            <a:avLst/>
          </a:prstGeom>
          <a:noFill/>
          <a:ln>
            <a:noFill/>
          </a:ln>
        </p:spPr>
      </p:pic>
      <p:sp>
        <p:nvSpPr>
          <p:cNvPr id="196" name="Google Shape;196;p20"/>
          <p:cNvSpPr txBox="1"/>
          <p:nvPr/>
        </p:nvSpPr>
        <p:spPr>
          <a:xfrm>
            <a:off x="2888700" y="3767450"/>
            <a:ext cx="3366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600"/>
              <a:t>Maximum input torque : 460 N.m</a:t>
            </a:r>
            <a:endParaRPr b="1"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pic>
        <p:nvPicPr>
          <p:cNvPr id="201" name="Google Shape;201;p21"/>
          <p:cNvPicPr preferRelativeResize="0"/>
          <p:nvPr/>
        </p:nvPicPr>
        <p:blipFill>
          <a:blip r:embed="rId4">
            <a:alphaModFix/>
          </a:blip>
          <a:stretch>
            <a:fillRect/>
          </a:stretch>
        </p:blipFill>
        <p:spPr>
          <a:xfrm>
            <a:off x="7523325" y="175500"/>
            <a:ext cx="1274375" cy="505849"/>
          </a:xfrm>
          <a:prstGeom prst="rect">
            <a:avLst/>
          </a:prstGeom>
          <a:noFill/>
          <a:ln>
            <a:noFill/>
          </a:ln>
        </p:spPr>
      </p:pic>
      <p:pic>
        <p:nvPicPr>
          <p:cNvPr id="202" name="Google Shape;202;p21"/>
          <p:cNvPicPr preferRelativeResize="0"/>
          <p:nvPr/>
        </p:nvPicPr>
        <p:blipFill rotWithShape="1">
          <a:blip r:embed="rId5">
            <a:alphaModFix/>
          </a:blip>
          <a:srcRect b="0" l="6191" r="-9" t="0"/>
          <a:stretch/>
        </p:blipFill>
        <p:spPr>
          <a:xfrm>
            <a:off x="404824" y="780050"/>
            <a:ext cx="698900" cy="393599"/>
          </a:xfrm>
          <a:prstGeom prst="rect">
            <a:avLst/>
          </a:prstGeom>
          <a:noFill/>
          <a:ln>
            <a:noFill/>
          </a:ln>
        </p:spPr>
      </p:pic>
      <p:sp>
        <p:nvSpPr>
          <p:cNvPr id="203" name="Google Shape;203;p21"/>
          <p:cNvSpPr txBox="1"/>
          <p:nvPr>
            <p:ph idx="12" type="sldNum"/>
          </p:nvPr>
        </p:nvSpPr>
        <p:spPr>
          <a:xfrm>
            <a:off x="850315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sz="1200">
                <a:solidFill>
                  <a:schemeClr val="lt1"/>
                </a:solidFill>
                <a:latin typeface="Ultra"/>
                <a:ea typeface="Ultra"/>
                <a:cs typeface="Ultra"/>
                <a:sym typeface="Ultra"/>
              </a:rPr>
              <a:t>‹#›</a:t>
            </a:fld>
            <a:endParaRPr sz="1200">
              <a:solidFill>
                <a:schemeClr val="lt1"/>
              </a:solidFill>
              <a:latin typeface="Ultra"/>
              <a:ea typeface="Ultra"/>
              <a:cs typeface="Ultra"/>
              <a:sym typeface="Ultra"/>
            </a:endParaRPr>
          </a:p>
        </p:txBody>
      </p:sp>
      <p:sp>
        <p:nvSpPr>
          <p:cNvPr id="204" name="Google Shape;204;p21"/>
          <p:cNvSpPr txBox="1"/>
          <p:nvPr/>
        </p:nvSpPr>
        <p:spPr>
          <a:xfrm>
            <a:off x="6166675" y="2145900"/>
            <a:ext cx="20556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5" name="Google Shape;205;p21"/>
          <p:cNvSpPr txBox="1"/>
          <p:nvPr/>
        </p:nvSpPr>
        <p:spPr>
          <a:xfrm>
            <a:off x="226950" y="258875"/>
            <a:ext cx="8690100" cy="461700"/>
          </a:xfrm>
          <a:prstGeom prst="rect">
            <a:avLst/>
          </a:prstGeom>
          <a:noFill/>
          <a:ln>
            <a:noFill/>
          </a:ln>
        </p:spPr>
        <p:txBody>
          <a:bodyPr anchorCtr="0" anchor="t" bIns="91425" lIns="91425" spcFirstLastPara="1" rIns="91425" wrap="square" tIns="91425">
            <a:spAutoFit/>
          </a:bodyPr>
          <a:lstStyle/>
          <a:p>
            <a:pPr indent="-342900" lvl="0" marL="457200" rtl="0" algn="ctr">
              <a:spcBef>
                <a:spcPts val="0"/>
              </a:spcBef>
              <a:spcAft>
                <a:spcPts val="0"/>
              </a:spcAft>
              <a:buSzPts val="1800"/>
              <a:buFont typeface="Merriweather"/>
              <a:buAutoNum type="alphaUcPeriod" startAt="3"/>
            </a:pPr>
            <a:r>
              <a:rPr lang="fr" sz="1800">
                <a:latin typeface="Alegreya SemiBold"/>
                <a:ea typeface="Alegreya SemiBold"/>
                <a:cs typeface="Alegreya SemiBold"/>
                <a:sym typeface="Alegreya SemiBold"/>
              </a:rPr>
              <a:t>CURRENT DEVELOPMENTS - SHREDDER</a:t>
            </a:r>
            <a:endParaRPr sz="1800">
              <a:latin typeface="Alegreya SemiBold"/>
              <a:ea typeface="Alegreya SemiBold"/>
              <a:cs typeface="Alegreya SemiBold"/>
              <a:sym typeface="Alegreya SemiBold"/>
            </a:endParaRPr>
          </a:p>
        </p:txBody>
      </p:sp>
      <p:pic>
        <p:nvPicPr>
          <p:cNvPr id="206" name="Google Shape;206;p21"/>
          <p:cNvPicPr preferRelativeResize="0"/>
          <p:nvPr/>
        </p:nvPicPr>
        <p:blipFill rotWithShape="1">
          <a:blip r:embed="rId6">
            <a:alphaModFix/>
          </a:blip>
          <a:srcRect b="7313" l="16945" r="10295" t="0"/>
          <a:stretch/>
        </p:blipFill>
        <p:spPr>
          <a:xfrm>
            <a:off x="975450" y="1233125"/>
            <a:ext cx="3230986" cy="2730625"/>
          </a:xfrm>
          <a:prstGeom prst="rect">
            <a:avLst/>
          </a:prstGeom>
          <a:noFill/>
          <a:ln cap="flat" cmpd="sng" w="12700">
            <a:solidFill>
              <a:srgbClr val="000000"/>
            </a:solidFill>
            <a:prstDash val="solid"/>
            <a:miter lim="8000"/>
            <a:headEnd len="sm" w="sm" type="none"/>
            <a:tailEnd len="sm" w="sm" type="none"/>
          </a:ln>
        </p:spPr>
      </p:pic>
      <p:pic>
        <p:nvPicPr>
          <p:cNvPr id="207" name="Google Shape;207;p21"/>
          <p:cNvPicPr preferRelativeResize="0"/>
          <p:nvPr/>
        </p:nvPicPr>
        <p:blipFill>
          <a:blip r:embed="rId7">
            <a:alphaModFix/>
          </a:blip>
          <a:stretch>
            <a:fillRect/>
          </a:stretch>
        </p:blipFill>
        <p:spPr>
          <a:xfrm>
            <a:off x="4959425" y="1206438"/>
            <a:ext cx="3650275" cy="2730626"/>
          </a:xfrm>
          <a:prstGeom prst="rect">
            <a:avLst/>
          </a:prstGeom>
          <a:noFill/>
          <a:ln cap="flat" cmpd="sng" w="12700">
            <a:solidFill>
              <a:srgbClr val="000000"/>
            </a:solidFill>
            <a:prstDash val="solid"/>
            <a:miter lim="8000"/>
            <a:headEnd len="sm" w="sm" type="none"/>
            <a:tailEnd len="sm" w="sm" type="none"/>
          </a:ln>
        </p:spPr>
      </p:pic>
      <p:sp>
        <p:nvSpPr>
          <p:cNvPr id="208" name="Google Shape;208;p21"/>
          <p:cNvSpPr txBox="1"/>
          <p:nvPr/>
        </p:nvSpPr>
        <p:spPr>
          <a:xfrm>
            <a:off x="2939150" y="4208325"/>
            <a:ext cx="3366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600"/>
              <a:t>Minimum torque : 160 N.m</a:t>
            </a:r>
            <a:endParaRPr b="1" sz="1600"/>
          </a:p>
        </p:txBody>
      </p:sp>
      <p:pic>
        <p:nvPicPr>
          <p:cNvPr id="209" name="Google Shape;209;p21"/>
          <p:cNvPicPr preferRelativeResize="0"/>
          <p:nvPr/>
        </p:nvPicPr>
        <p:blipFill rotWithShape="1">
          <a:blip r:embed="rId8">
            <a:alphaModFix/>
          </a:blip>
          <a:srcRect b="0" l="29858" r="21637" t="43832"/>
          <a:stretch/>
        </p:blipFill>
        <p:spPr>
          <a:xfrm>
            <a:off x="3790200" y="2571750"/>
            <a:ext cx="1664502" cy="1445626"/>
          </a:xfrm>
          <a:prstGeom prst="rect">
            <a:avLst/>
          </a:prstGeom>
          <a:noFill/>
          <a:ln cap="flat" cmpd="sng" w="19050">
            <a:solidFill>
              <a:schemeClr val="dk1"/>
            </a:solidFill>
            <a:prstDash val="solid"/>
            <a:round/>
            <a:headEnd len="sm" w="sm" type="none"/>
            <a:tailEnd len="sm" w="sm" type="none"/>
          </a:ln>
        </p:spPr>
      </p:pic>
      <p:sp>
        <p:nvSpPr>
          <p:cNvPr id="210" name="Google Shape;210;p21"/>
          <p:cNvSpPr txBox="1"/>
          <p:nvPr/>
        </p:nvSpPr>
        <p:spPr>
          <a:xfrm>
            <a:off x="2064450" y="681350"/>
            <a:ext cx="50151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fr" sz="1300">
                <a:solidFill>
                  <a:schemeClr val="dk1"/>
                </a:solidFill>
              </a:rPr>
              <a:t>Minimum </a:t>
            </a:r>
            <a:r>
              <a:rPr b="1" lang="fr" sz="1300">
                <a:solidFill>
                  <a:schemeClr val="dk1"/>
                </a:solidFill>
              </a:rPr>
              <a:t>transmissible torque of the input shaft</a:t>
            </a:r>
            <a:endParaRPr b="1"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